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355" r:id="rId2"/>
    <p:sldId id="883" r:id="rId3"/>
    <p:sldId id="898" r:id="rId4"/>
    <p:sldId id="846" r:id="rId5"/>
    <p:sldId id="282" r:id="rId6"/>
    <p:sldId id="884" r:id="rId7"/>
    <p:sldId id="897" r:id="rId8"/>
    <p:sldId id="370" r:id="rId9"/>
    <p:sldId id="885" r:id="rId10"/>
    <p:sldId id="279" r:id="rId11"/>
    <p:sldId id="354" r:id="rId12"/>
    <p:sldId id="283" r:id="rId13"/>
    <p:sldId id="891" r:id="rId14"/>
    <p:sldId id="361" r:id="rId15"/>
    <p:sldId id="362" r:id="rId16"/>
    <p:sldId id="882" r:id="rId17"/>
    <p:sldId id="270" r:id="rId18"/>
    <p:sldId id="878" r:id="rId19"/>
    <p:sldId id="879" r:id="rId20"/>
    <p:sldId id="892" r:id="rId21"/>
    <p:sldId id="359" r:id="rId22"/>
    <p:sldId id="368" r:id="rId23"/>
    <p:sldId id="886" r:id="rId24"/>
    <p:sldId id="363" r:id="rId25"/>
    <p:sldId id="887" r:id="rId26"/>
    <p:sldId id="899" r:id="rId27"/>
    <p:sldId id="888" r:id="rId28"/>
    <p:sldId id="372" r:id="rId29"/>
    <p:sldId id="371" r:id="rId30"/>
    <p:sldId id="893" r:id="rId31"/>
    <p:sldId id="889" r:id="rId32"/>
    <p:sldId id="890" r:id="rId33"/>
    <p:sldId id="894" r:id="rId34"/>
    <p:sldId id="901" r:id="rId35"/>
    <p:sldId id="902" r:id="rId36"/>
    <p:sldId id="903" r:id="rId37"/>
    <p:sldId id="366" r:id="rId38"/>
    <p:sldId id="373" r:id="rId39"/>
    <p:sldId id="374" r:id="rId40"/>
    <p:sldId id="8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8"/>
    <p:restoredTop sz="94700"/>
  </p:normalViewPr>
  <p:slideViewPr>
    <p:cSldViewPr snapToGrid="0" snapToObjects="1">
      <p:cViewPr>
        <p:scale>
          <a:sx n="100" d="100"/>
          <a:sy n="100" d="100"/>
        </p:scale>
        <p:origin x="81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CAEC6-9CDD-B946-8F7D-B12C47C9389F}" type="datetimeFigureOut">
              <a:rPr lang="en-US" smtClean="0"/>
              <a:t>7/19/22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70150-3873-084E-A222-315BDD4EFD92}" type="slidenum">
              <a:rPr lang="en-US" smtClean="0"/>
              <a:t>‹#›</a:t>
            </a:fld>
            <a:endParaRPr lang="en-US"/>
          </a:p>
        </p:txBody>
      </p:sp>
    </p:spTree>
    <p:extLst>
      <p:ext uri="{BB962C8B-B14F-4D97-AF65-F5344CB8AC3E}">
        <p14:creationId xmlns:p14="http://schemas.microsoft.com/office/powerpoint/2010/main" val="3041078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is becoming more prevalent in weather forecasting as an alternative means to leverage the numerous and vast datasets that dynamical models produce</a:t>
            </a:r>
          </a:p>
          <a:p>
            <a:r>
              <a:rPr lang="en-US" dirty="0"/>
              <a:t>As one example, there are now (that we know of) three separate ML systems that forecast severe weather by emulating Storm Prediction Center outlooks </a:t>
            </a:r>
          </a:p>
          <a:p>
            <a:r>
              <a:rPr lang="en-US" dirty="0"/>
              <a:t>These are based on the HREF, HRRR, and GEFS (</a:t>
            </a:r>
            <a:r>
              <a:rPr lang="en-US" dirty="0" err="1"/>
              <a:t>loken</a:t>
            </a:r>
            <a:r>
              <a:rPr lang="en-US" dirty="0"/>
              <a:t>, </a:t>
            </a:r>
            <a:r>
              <a:rPr lang="en-US" dirty="0" err="1"/>
              <a:t>Sobash</a:t>
            </a:r>
            <a:r>
              <a:rPr lang="en-US" dirty="0"/>
              <a:t>, Hill)</a:t>
            </a:r>
          </a:p>
          <a:p>
            <a:endParaRPr lang="en-US" dirty="0"/>
          </a:p>
        </p:txBody>
      </p:sp>
      <p:sp>
        <p:nvSpPr>
          <p:cNvPr id="4" name="Slide Number Placeholder 3"/>
          <p:cNvSpPr>
            <a:spLocks noGrp="1"/>
          </p:cNvSpPr>
          <p:nvPr>
            <p:ph type="sldNum" sz="quarter" idx="5"/>
          </p:nvPr>
        </p:nvSpPr>
        <p:spPr/>
        <p:txBody>
          <a:bodyPr/>
          <a:lstStyle/>
          <a:p>
            <a:fld id="{1654FB14-25DC-FC4A-8F68-8C57F37DBEA3}" type="slidenum">
              <a:rPr lang="en-US" smtClean="0"/>
              <a:t>2</a:t>
            </a:fld>
            <a:endParaRPr lang="en-US"/>
          </a:p>
        </p:txBody>
      </p:sp>
    </p:spTree>
    <p:extLst>
      <p:ext uri="{BB962C8B-B14F-4D97-AF65-F5344CB8AC3E}">
        <p14:creationId xmlns:p14="http://schemas.microsoft.com/office/powerpoint/2010/main" val="112405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these types of systems are being pursued is the operational benefit that might be incurred</a:t>
            </a:r>
          </a:p>
          <a:p>
            <a:r>
              <a:rPr lang="en-US" dirty="0"/>
              <a:t>In Hill et al. 2020, SPC outlooks and RF-based forecasts of severe weather (individual hazards as well as aggregate hazards) were evaluated against one another. </a:t>
            </a:r>
          </a:p>
          <a:p>
            <a:r>
              <a:rPr lang="en-US" dirty="0"/>
              <a:t>One important outcome of that work was that a combination of SPC and RF outlooks (i.e., blend) often outperformed either individual component</a:t>
            </a:r>
          </a:p>
          <a:p>
            <a:pPr lvl="1"/>
            <a:r>
              <a:rPr lang="en-US" dirty="0"/>
              <a:t>In other words, the incorporation (in our example a statistical manner) of ML-based guidance was improving upon the human forecasts</a:t>
            </a:r>
          </a:p>
          <a:p>
            <a:r>
              <a:rPr lang="en-US" dirty="0"/>
              <a:t>One additional outcome, that motivates the rest of this presentation, is the benefit was that was seen beyond day 1</a:t>
            </a:r>
          </a:p>
          <a:p>
            <a:pPr lvl="1"/>
            <a:r>
              <a:rPr lang="en-US" dirty="0"/>
              <a:t>ML forecasts (and the blends) were improved at days 2 and 3 over SPC outlooks</a:t>
            </a:r>
          </a:p>
          <a:p>
            <a:endParaRPr lang="en-US" dirty="0"/>
          </a:p>
        </p:txBody>
      </p:sp>
      <p:sp>
        <p:nvSpPr>
          <p:cNvPr id="4" name="Slide Number Placeholder 3"/>
          <p:cNvSpPr>
            <a:spLocks noGrp="1"/>
          </p:cNvSpPr>
          <p:nvPr>
            <p:ph type="sldNum" sz="quarter" idx="5"/>
          </p:nvPr>
        </p:nvSpPr>
        <p:spPr/>
        <p:txBody>
          <a:bodyPr/>
          <a:lstStyle/>
          <a:p>
            <a:fld id="{1654FB14-25DC-FC4A-8F68-8C57F37DBEA3}" type="slidenum">
              <a:rPr lang="en-US" smtClean="0"/>
              <a:t>6</a:t>
            </a:fld>
            <a:endParaRPr lang="en-US"/>
          </a:p>
        </p:txBody>
      </p:sp>
    </p:spTree>
    <p:extLst>
      <p:ext uri="{BB962C8B-B14F-4D97-AF65-F5344CB8AC3E}">
        <p14:creationId xmlns:p14="http://schemas.microsoft.com/office/powerpoint/2010/main" val="419961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these types of systems are being pursued is the operational benefit that might be incurred</a:t>
            </a:r>
          </a:p>
          <a:p>
            <a:r>
              <a:rPr lang="en-US" dirty="0"/>
              <a:t>In Hill et al. 2020, SPC outlooks and RF-based forecasts of severe weather (individual hazards as well as aggregate hazards) were evaluated against one another. </a:t>
            </a:r>
          </a:p>
          <a:p>
            <a:r>
              <a:rPr lang="en-US" dirty="0"/>
              <a:t>One important outcome of that work was that a combination of SPC and RF outlooks (i.e., blend) often outperformed either individual component</a:t>
            </a:r>
          </a:p>
          <a:p>
            <a:pPr lvl="1"/>
            <a:r>
              <a:rPr lang="en-US" dirty="0"/>
              <a:t>In other words, the incorporation (in our example a statistical manner) of ML-based guidance was improving upon the human forecasts</a:t>
            </a:r>
          </a:p>
          <a:p>
            <a:r>
              <a:rPr lang="en-US" dirty="0"/>
              <a:t>One additional outcome, that motivates the rest of this presentation, is the benefit was that was seen beyond day 1</a:t>
            </a:r>
          </a:p>
          <a:p>
            <a:pPr lvl="1"/>
            <a:r>
              <a:rPr lang="en-US" dirty="0"/>
              <a:t>ML forecasts (and the blends) were improved at days 2 and 3 over SPC outlooks</a:t>
            </a:r>
          </a:p>
          <a:p>
            <a:endParaRPr lang="en-US" dirty="0"/>
          </a:p>
        </p:txBody>
      </p:sp>
      <p:sp>
        <p:nvSpPr>
          <p:cNvPr id="4" name="Slide Number Placeholder 3"/>
          <p:cNvSpPr>
            <a:spLocks noGrp="1"/>
          </p:cNvSpPr>
          <p:nvPr>
            <p:ph type="sldNum" sz="quarter" idx="5"/>
          </p:nvPr>
        </p:nvSpPr>
        <p:spPr/>
        <p:txBody>
          <a:bodyPr/>
          <a:lstStyle/>
          <a:p>
            <a:fld id="{1654FB14-25DC-FC4A-8F68-8C57F37DBEA3}" type="slidenum">
              <a:rPr lang="en-US" smtClean="0"/>
              <a:t>7</a:t>
            </a:fld>
            <a:endParaRPr lang="en-US"/>
          </a:p>
        </p:txBody>
      </p:sp>
    </p:spTree>
    <p:extLst>
      <p:ext uri="{BB962C8B-B14F-4D97-AF65-F5344CB8AC3E}">
        <p14:creationId xmlns:p14="http://schemas.microsoft.com/office/powerpoint/2010/main" val="2917014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3D30-836D-A84C-A3ED-D2B406E4E6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DEA39-CA1D-A346-8715-0C5D5FB76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AE1D32-230F-2A4C-8B51-E9340A94A8FA}"/>
              </a:ext>
            </a:extLst>
          </p:cNvPr>
          <p:cNvSpPr>
            <a:spLocks noGrp="1"/>
          </p:cNvSpPr>
          <p:nvPr>
            <p:ph type="dt" sz="half" idx="10"/>
          </p:nvPr>
        </p:nvSpPr>
        <p:spPr/>
        <p:txBody>
          <a:bodyPr/>
          <a:lstStyle/>
          <a:p>
            <a:fld id="{3F887CD4-0AFF-3F45-AEA6-C501B1AE2878}" type="datetime1">
              <a:rPr lang="en-US" smtClean="0"/>
              <a:t>7/20/22</a:t>
            </a:fld>
            <a:endParaRPr lang="en-US"/>
          </a:p>
        </p:txBody>
      </p:sp>
      <p:sp>
        <p:nvSpPr>
          <p:cNvPr id="5" name="Footer Placeholder 4">
            <a:extLst>
              <a:ext uri="{FF2B5EF4-FFF2-40B4-BE49-F238E27FC236}">
                <a16:creationId xmlns:a16="http://schemas.microsoft.com/office/drawing/2014/main" id="{818F601D-0E83-F240-9F7F-5C57B5F87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9CEA5-B530-0E47-BD03-ADED823B12F2}"/>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472091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87D0-E9C1-264E-9593-8FCBF181BB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9B352D-0CEB-2A4C-A128-83A27DE59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E2334-00A0-5347-88C9-E8F17EC13DE3}"/>
              </a:ext>
            </a:extLst>
          </p:cNvPr>
          <p:cNvSpPr>
            <a:spLocks noGrp="1"/>
          </p:cNvSpPr>
          <p:nvPr>
            <p:ph type="dt" sz="half" idx="10"/>
          </p:nvPr>
        </p:nvSpPr>
        <p:spPr/>
        <p:txBody>
          <a:bodyPr/>
          <a:lstStyle/>
          <a:p>
            <a:fld id="{C25CEFE3-8C10-D944-97AA-E1CEE9716513}" type="datetime1">
              <a:rPr lang="en-US" smtClean="0"/>
              <a:t>7/20/22</a:t>
            </a:fld>
            <a:endParaRPr lang="en-US"/>
          </a:p>
        </p:txBody>
      </p:sp>
      <p:sp>
        <p:nvSpPr>
          <p:cNvPr id="5" name="Footer Placeholder 4">
            <a:extLst>
              <a:ext uri="{FF2B5EF4-FFF2-40B4-BE49-F238E27FC236}">
                <a16:creationId xmlns:a16="http://schemas.microsoft.com/office/drawing/2014/main" id="{0D1E3C33-6CF8-1E4D-A344-8C6CE5D88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7B72D-5030-8F4F-8B7C-40028099FBAD}"/>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62399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838E4-83C2-0D48-91B3-D31BC566AA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BA462-BFB5-444D-B098-2BB8310801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6EED1-9245-6747-AC56-0FE0B6724187}"/>
              </a:ext>
            </a:extLst>
          </p:cNvPr>
          <p:cNvSpPr>
            <a:spLocks noGrp="1"/>
          </p:cNvSpPr>
          <p:nvPr>
            <p:ph type="dt" sz="half" idx="10"/>
          </p:nvPr>
        </p:nvSpPr>
        <p:spPr/>
        <p:txBody>
          <a:bodyPr/>
          <a:lstStyle/>
          <a:p>
            <a:fld id="{AC31D3FB-8BE5-D842-BE64-8BAE575736D0}" type="datetime1">
              <a:rPr lang="en-US" smtClean="0"/>
              <a:t>7/20/22</a:t>
            </a:fld>
            <a:endParaRPr lang="en-US"/>
          </a:p>
        </p:txBody>
      </p:sp>
      <p:sp>
        <p:nvSpPr>
          <p:cNvPr id="5" name="Footer Placeholder 4">
            <a:extLst>
              <a:ext uri="{FF2B5EF4-FFF2-40B4-BE49-F238E27FC236}">
                <a16:creationId xmlns:a16="http://schemas.microsoft.com/office/drawing/2014/main" id="{F79B2204-523C-9F4F-B737-4E7DCA02F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77034-9EBB-8F49-AD45-B2873980443A}"/>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672525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9DDD-DD3E-6443-A4E3-89F179DDA1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413A8-675A-574C-BA28-89F382A2B6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36A8C-896E-064B-9533-A5F2C4A4CE04}"/>
              </a:ext>
            </a:extLst>
          </p:cNvPr>
          <p:cNvSpPr>
            <a:spLocks noGrp="1"/>
          </p:cNvSpPr>
          <p:nvPr>
            <p:ph type="dt" sz="half" idx="10"/>
          </p:nvPr>
        </p:nvSpPr>
        <p:spPr/>
        <p:txBody>
          <a:bodyPr/>
          <a:lstStyle/>
          <a:p>
            <a:fld id="{E5A2A2E4-DBAC-BD43-B778-D15F01B1BBA2}" type="datetime1">
              <a:rPr lang="en-US" smtClean="0"/>
              <a:t>7/20/22</a:t>
            </a:fld>
            <a:endParaRPr lang="en-US"/>
          </a:p>
        </p:txBody>
      </p:sp>
      <p:sp>
        <p:nvSpPr>
          <p:cNvPr id="5" name="Footer Placeholder 4">
            <a:extLst>
              <a:ext uri="{FF2B5EF4-FFF2-40B4-BE49-F238E27FC236}">
                <a16:creationId xmlns:a16="http://schemas.microsoft.com/office/drawing/2014/main" id="{2923A886-ED7F-904A-812D-CA7608466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F98019-E2E2-734F-8AC0-7DD79B7377FD}"/>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58588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15B2-6F5A-2F40-8D00-4468D9E1F7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84A28-01D8-9943-908C-9B2A25638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6FEEA4-CE25-E148-B9EC-BECFAE4C2976}"/>
              </a:ext>
            </a:extLst>
          </p:cNvPr>
          <p:cNvSpPr>
            <a:spLocks noGrp="1"/>
          </p:cNvSpPr>
          <p:nvPr>
            <p:ph type="dt" sz="half" idx="10"/>
          </p:nvPr>
        </p:nvSpPr>
        <p:spPr/>
        <p:txBody>
          <a:bodyPr/>
          <a:lstStyle/>
          <a:p>
            <a:fld id="{97B2F49C-F72E-9C4D-B7B8-2114E69B9BDE}" type="datetime1">
              <a:rPr lang="en-US" smtClean="0"/>
              <a:t>7/20/22</a:t>
            </a:fld>
            <a:endParaRPr lang="en-US"/>
          </a:p>
        </p:txBody>
      </p:sp>
      <p:sp>
        <p:nvSpPr>
          <p:cNvPr id="5" name="Footer Placeholder 4">
            <a:extLst>
              <a:ext uri="{FF2B5EF4-FFF2-40B4-BE49-F238E27FC236}">
                <a16:creationId xmlns:a16="http://schemas.microsoft.com/office/drawing/2014/main" id="{C4F3ABDF-94D6-E344-9DA9-F524F6E62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00747-00D5-4242-ABEE-67A168F0D506}"/>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86872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D8BF-D90F-BD42-BE51-EEF7AF658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D3824A-4ED4-2C4D-B231-0E7089D30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44E2C-01C8-3049-AA9E-3CCE73054E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184F82-A06D-8242-8DFB-83E20139A7AE}"/>
              </a:ext>
            </a:extLst>
          </p:cNvPr>
          <p:cNvSpPr>
            <a:spLocks noGrp="1"/>
          </p:cNvSpPr>
          <p:nvPr>
            <p:ph type="dt" sz="half" idx="10"/>
          </p:nvPr>
        </p:nvSpPr>
        <p:spPr/>
        <p:txBody>
          <a:bodyPr/>
          <a:lstStyle/>
          <a:p>
            <a:fld id="{71CE1625-3EE5-0A4A-A766-1084F726044B}" type="datetime1">
              <a:rPr lang="en-US" smtClean="0"/>
              <a:t>7/20/22</a:t>
            </a:fld>
            <a:endParaRPr lang="en-US"/>
          </a:p>
        </p:txBody>
      </p:sp>
      <p:sp>
        <p:nvSpPr>
          <p:cNvPr id="6" name="Footer Placeholder 5">
            <a:extLst>
              <a:ext uri="{FF2B5EF4-FFF2-40B4-BE49-F238E27FC236}">
                <a16:creationId xmlns:a16="http://schemas.microsoft.com/office/drawing/2014/main" id="{D34C0BAE-A3A1-C546-BF51-C22504945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723E5-A7AF-C147-8BB4-2EBCA9665FB6}"/>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96061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8235-82A6-D549-AB07-55FCA05192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C460A5-4EBE-904A-B2FC-C60AE25652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9D2771-EDE2-7A45-B5DB-0FE3F1944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4D9B5B-17F9-C94F-9FEC-C919B68DB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8C7EE1-708C-C344-A91F-A16B30BAE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D16652-345C-5C40-8BB7-1F81F4368592}"/>
              </a:ext>
            </a:extLst>
          </p:cNvPr>
          <p:cNvSpPr>
            <a:spLocks noGrp="1"/>
          </p:cNvSpPr>
          <p:nvPr>
            <p:ph type="dt" sz="half" idx="10"/>
          </p:nvPr>
        </p:nvSpPr>
        <p:spPr/>
        <p:txBody>
          <a:bodyPr/>
          <a:lstStyle/>
          <a:p>
            <a:fld id="{421F0C48-EFA6-AB41-A297-BF85AC5EBD3E}" type="datetime1">
              <a:rPr lang="en-US" smtClean="0"/>
              <a:t>7/20/22</a:t>
            </a:fld>
            <a:endParaRPr lang="en-US"/>
          </a:p>
        </p:txBody>
      </p:sp>
      <p:sp>
        <p:nvSpPr>
          <p:cNvPr id="8" name="Footer Placeholder 7">
            <a:extLst>
              <a:ext uri="{FF2B5EF4-FFF2-40B4-BE49-F238E27FC236}">
                <a16:creationId xmlns:a16="http://schemas.microsoft.com/office/drawing/2014/main" id="{907D20A6-9644-244F-98BD-42F8024AE3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F15755-41A7-1045-B1D6-C8AF404E3F75}"/>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379701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B3BC-0407-CE4A-8B75-33BB2984D7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CEE8FD-8EF0-DD4C-8DB9-5F9E5A04CEEE}"/>
              </a:ext>
            </a:extLst>
          </p:cNvPr>
          <p:cNvSpPr>
            <a:spLocks noGrp="1"/>
          </p:cNvSpPr>
          <p:nvPr>
            <p:ph type="dt" sz="half" idx="10"/>
          </p:nvPr>
        </p:nvSpPr>
        <p:spPr/>
        <p:txBody>
          <a:bodyPr/>
          <a:lstStyle/>
          <a:p>
            <a:fld id="{54EE4701-E26C-6C4F-95B7-3457A762BE54}" type="datetime1">
              <a:rPr lang="en-US" smtClean="0"/>
              <a:t>7/20/22</a:t>
            </a:fld>
            <a:endParaRPr lang="en-US"/>
          </a:p>
        </p:txBody>
      </p:sp>
      <p:sp>
        <p:nvSpPr>
          <p:cNvPr id="4" name="Footer Placeholder 3">
            <a:extLst>
              <a:ext uri="{FF2B5EF4-FFF2-40B4-BE49-F238E27FC236}">
                <a16:creationId xmlns:a16="http://schemas.microsoft.com/office/drawing/2014/main" id="{4A6AC915-3325-0443-8E91-09F0CFC67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F370F1-DD6E-F648-B77F-9AB6BE83584B}"/>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147420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1D96F-89AC-8A4D-A0AE-F4BDE77F5F73}"/>
              </a:ext>
            </a:extLst>
          </p:cNvPr>
          <p:cNvSpPr>
            <a:spLocks noGrp="1"/>
          </p:cNvSpPr>
          <p:nvPr>
            <p:ph type="dt" sz="half" idx="10"/>
          </p:nvPr>
        </p:nvSpPr>
        <p:spPr/>
        <p:txBody>
          <a:bodyPr/>
          <a:lstStyle/>
          <a:p>
            <a:fld id="{9CF8B622-57B5-614E-ADFA-2814D7C60DE9}" type="datetime1">
              <a:rPr lang="en-US" smtClean="0"/>
              <a:t>7/20/22</a:t>
            </a:fld>
            <a:endParaRPr lang="en-US"/>
          </a:p>
        </p:txBody>
      </p:sp>
      <p:sp>
        <p:nvSpPr>
          <p:cNvPr id="3" name="Footer Placeholder 2">
            <a:extLst>
              <a:ext uri="{FF2B5EF4-FFF2-40B4-BE49-F238E27FC236}">
                <a16:creationId xmlns:a16="http://schemas.microsoft.com/office/drawing/2014/main" id="{1A0D16EA-1207-2742-A5BB-BC097A7ABB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04C87B-FF26-BF4F-A2DF-CAAE038366D4}"/>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3489579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FA71-750B-CE47-912C-8ABB8B546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BB092E-C9B8-3C4C-BA7E-95A80973EA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A46219-5DB4-7B46-BCFF-6AC75C21E2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3DB15D-97F6-FB47-B02D-48144F605241}"/>
              </a:ext>
            </a:extLst>
          </p:cNvPr>
          <p:cNvSpPr>
            <a:spLocks noGrp="1"/>
          </p:cNvSpPr>
          <p:nvPr>
            <p:ph type="dt" sz="half" idx="10"/>
          </p:nvPr>
        </p:nvSpPr>
        <p:spPr/>
        <p:txBody>
          <a:bodyPr/>
          <a:lstStyle/>
          <a:p>
            <a:fld id="{55B24AB1-551E-3A47-B68F-BCFA61298830}" type="datetime1">
              <a:rPr lang="en-US" smtClean="0"/>
              <a:t>7/20/22</a:t>
            </a:fld>
            <a:endParaRPr lang="en-US"/>
          </a:p>
        </p:txBody>
      </p:sp>
      <p:sp>
        <p:nvSpPr>
          <p:cNvPr id="6" name="Footer Placeholder 5">
            <a:extLst>
              <a:ext uri="{FF2B5EF4-FFF2-40B4-BE49-F238E27FC236}">
                <a16:creationId xmlns:a16="http://schemas.microsoft.com/office/drawing/2014/main" id="{14ADBD65-DB23-7846-A87F-24849FEAE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9EF69-3CB4-C547-8880-F6E75EF42A3D}"/>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3641276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D476-78DC-BF47-AD53-3B416233B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5ED88F-3453-3F4D-A32C-851ECCEA14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579AFC-157D-2646-8F4A-CB2F0568E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7B01EF-6986-B243-9F74-C46B059442ED}"/>
              </a:ext>
            </a:extLst>
          </p:cNvPr>
          <p:cNvSpPr>
            <a:spLocks noGrp="1"/>
          </p:cNvSpPr>
          <p:nvPr>
            <p:ph type="dt" sz="half" idx="10"/>
          </p:nvPr>
        </p:nvSpPr>
        <p:spPr/>
        <p:txBody>
          <a:bodyPr/>
          <a:lstStyle/>
          <a:p>
            <a:fld id="{06649E99-06D9-0A40-8807-DA141A9EFA9D}" type="datetime1">
              <a:rPr lang="en-US" smtClean="0"/>
              <a:t>7/20/22</a:t>
            </a:fld>
            <a:endParaRPr lang="en-US"/>
          </a:p>
        </p:txBody>
      </p:sp>
      <p:sp>
        <p:nvSpPr>
          <p:cNvPr id="6" name="Footer Placeholder 5">
            <a:extLst>
              <a:ext uri="{FF2B5EF4-FFF2-40B4-BE49-F238E27FC236}">
                <a16:creationId xmlns:a16="http://schemas.microsoft.com/office/drawing/2014/main" id="{039FC97E-6147-7D4D-8649-76EEBB707C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B69AC-B94C-6F48-8C54-B08DE1CAE355}"/>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295259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0CA976-C198-094F-BE82-B877E70C6C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5432-80C1-2F49-9572-74AA7EFAD5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95B59-CDB9-5847-8991-87C4E889E7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26CAF-CA13-9940-9C21-783A3998C661}" type="datetime1">
              <a:rPr lang="en-US" smtClean="0"/>
              <a:t>7/20/22</a:t>
            </a:fld>
            <a:endParaRPr lang="en-US"/>
          </a:p>
        </p:txBody>
      </p:sp>
      <p:sp>
        <p:nvSpPr>
          <p:cNvPr id="5" name="Footer Placeholder 4">
            <a:extLst>
              <a:ext uri="{FF2B5EF4-FFF2-40B4-BE49-F238E27FC236}">
                <a16:creationId xmlns:a16="http://schemas.microsoft.com/office/drawing/2014/main" id="{C2BE7E02-92EF-C74D-95C3-B6EAF3707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8537BD-4C97-644A-BDE4-1778D27AA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B25F3-BAA0-2E4D-B660-27975D2E3199}" type="slidenum">
              <a:rPr lang="en-US" smtClean="0"/>
              <a:t>‹#›</a:t>
            </a:fld>
            <a:endParaRPr lang="en-US"/>
          </a:p>
        </p:txBody>
      </p:sp>
    </p:spTree>
    <p:extLst>
      <p:ext uri="{BB962C8B-B14F-4D97-AF65-F5344CB8AC3E}">
        <p14:creationId xmlns:p14="http://schemas.microsoft.com/office/powerpoint/2010/main" val="376027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i.org/10.1175/BAMS-D-20-0186.1"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hwt.nssl.noaa.gov/sfe_viewer/2021/outlook_verification/"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nam10.safelinks.protection.outlook.com/?url=https%3A%2F%2Fhwt.nssl.noaa.gov%2Fsfe%2F2021%2Fdocs%2FHWT_SFE_2021_Prelim_Findings_FINAL.pdf&amp;data=04%7C01%7Cruss.schumacher%40colostate.edu%7C1d1edf98ec574fee80dd08d96e1cbea7%7Cafb58802ff7a4bb1ab21367ff2ecfc8b%7C0%7C0%7C637661892722938581%7CUnknown%7CTWFpbGZsb3d8eyJWIjoiMC4wLjAwMDAiLCJQIjoiV2luMzIiLCJBTiI6Ik1haWwiLCJXVCI6Mn0%3D%7C1000&amp;sdata=jNGmMDIrZ45tbEVomOl7AOafq84u8PK38iEeMGQDNAU%3D&amp;reserved=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mailto:aaron.hill@colostate.edu"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mailto:aaron.hill@colostate.edu"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mailto:aaron.hill@colostate.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mailto:aaron.hill@colostate.edu" TargetMode="External"/><Relationship Id="rId2" Type="http://schemas.openxmlformats.org/officeDocument/2006/relationships/hyperlink" Target="http://schumacher.atmos.colostate.edu/hilla/csu_mlp/index.ph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42540-1E1F-CD4B-B252-7DCAB7B54E9A}"/>
              </a:ext>
            </a:extLst>
          </p:cNvPr>
          <p:cNvSpPr>
            <a:spLocks noGrp="1"/>
          </p:cNvSpPr>
          <p:nvPr>
            <p:ph type="ctrTitle"/>
          </p:nvPr>
        </p:nvSpPr>
        <p:spPr>
          <a:xfrm>
            <a:off x="882868" y="-204334"/>
            <a:ext cx="9144000" cy="2387600"/>
          </a:xfrm>
        </p:spPr>
        <p:txBody>
          <a:bodyPr>
            <a:normAutofit/>
          </a:bodyPr>
          <a:lstStyle/>
          <a:p>
            <a:pPr algn="l"/>
            <a:r>
              <a:rPr lang="en-US" sz="4000" dirty="0"/>
              <a:t>Generating Probabilistic Machine-Learned Forecasts for Severe Weather and Excessive Rainfall Prediction</a:t>
            </a:r>
          </a:p>
        </p:txBody>
      </p:sp>
      <p:sp>
        <p:nvSpPr>
          <p:cNvPr id="4" name="Subtitle 2">
            <a:extLst>
              <a:ext uri="{FF2B5EF4-FFF2-40B4-BE49-F238E27FC236}">
                <a16:creationId xmlns:a16="http://schemas.microsoft.com/office/drawing/2014/main" id="{7672BDF1-E805-7F49-97A3-D4A4CF51DA0E}"/>
              </a:ext>
            </a:extLst>
          </p:cNvPr>
          <p:cNvSpPr>
            <a:spLocks noGrp="1"/>
          </p:cNvSpPr>
          <p:nvPr>
            <p:ph type="subTitle" idx="1"/>
          </p:nvPr>
        </p:nvSpPr>
        <p:spPr>
          <a:xfrm>
            <a:off x="882868" y="2557997"/>
            <a:ext cx="9144000" cy="1655762"/>
          </a:xfrm>
        </p:spPr>
        <p:txBody>
          <a:bodyPr>
            <a:normAutofit/>
          </a:bodyPr>
          <a:lstStyle/>
          <a:p>
            <a:pPr algn="l"/>
            <a:r>
              <a:rPr lang="en-US" dirty="0"/>
              <a:t>Aaron J. Hill and Russ S. Schumacher</a:t>
            </a:r>
          </a:p>
          <a:p>
            <a:pPr algn="l"/>
            <a:r>
              <a:rPr lang="en-US" dirty="0"/>
              <a:t>Colorado State University</a:t>
            </a:r>
          </a:p>
          <a:p>
            <a:pPr algn="l"/>
            <a:endParaRPr lang="en-US" dirty="0"/>
          </a:p>
        </p:txBody>
      </p:sp>
      <p:pic>
        <p:nvPicPr>
          <p:cNvPr id="5" name="Picture 4" descr="A close up of a sign&#10;&#10;Description automatically generated">
            <a:extLst>
              <a:ext uri="{FF2B5EF4-FFF2-40B4-BE49-F238E27FC236}">
                <a16:creationId xmlns:a16="http://schemas.microsoft.com/office/drawing/2014/main" id="{DA157ABA-2E0B-E242-9B8E-1191003E1B8C}"/>
              </a:ext>
            </a:extLst>
          </p:cNvPr>
          <p:cNvPicPr>
            <a:picLocks noChangeAspect="1"/>
          </p:cNvPicPr>
          <p:nvPr/>
        </p:nvPicPr>
        <p:blipFill>
          <a:blip r:embed="rId2"/>
          <a:stretch>
            <a:fillRect/>
          </a:stretch>
        </p:blipFill>
        <p:spPr>
          <a:xfrm>
            <a:off x="6210490" y="3385878"/>
            <a:ext cx="2270609" cy="3164114"/>
          </a:xfrm>
          <a:prstGeom prst="rect">
            <a:avLst/>
          </a:prstGeom>
        </p:spPr>
      </p:pic>
      <p:pic>
        <p:nvPicPr>
          <p:cNvPr id="6" name="Picture 5" descr="A close up of a logo&#10;&#10;Description automatically generated">
            <a:extLst>
              <a:ext uri="{FF2B5EF4-FFF2-40B4-BE49-F238E27FC236}">
                <a16:creationId xmlns:a16="http://schemas.microsoft.com/office/drawing/2014/main" id="{2EDCF17F-97ED-F346-B554-424ABFCB9703}"/>
              </a:ext>
            </a:extLst>
          </p:cNvPr>
          <p:cNvPicPr>
            <a:picLocks noChangeAspect="1"/>
          </p:cNvPicPr>
          <p:nvPr/>
        </p:nvPicPr>
        <p:blipFill>
          <a:blip r:embed="rId3"/>
          <a:stretch>
            <a:fillRect/>
          </a:stretch>
        </p:blipFill>
        <p:spPr>
          <a:xfrm>
            <a:off x="9175533" y="3901135"/>
            <a:ext cx="2133599" cy="2133599"/>
          </a:xfrm>
          <a:prstGeom prst="rect">
            <a:avLst/>
          </a:prstGeom>
        </p:spPr>
      </p:pic>
      <p:sp>
        <p:nvSpPr>
          <p:cNvPr id="7" name="Rectangle 6">
            <a:extLst>
              <a:ext uri="{FF2B5EF4-FFF2-40B4-BE49-F238E27FC236}">
                <a16:creationId xmlns:a16="http://schemas.microsoft.com/office/drawing/2014/main" id="{5AEBE0C4-7FF1-C64F-BF3D-3752D05B4E74}"/>
              </a:ext>
            </a:extLst>
          </p:cNvPr>
          <p:cNvSpPr/>
          <p:nvPr/>
        </p:nvSpPr>
        <p:spPr>
          <a:xfrm>
            <a:off x="882868" y="6128688"/>
            <a:ext cx="1981312" cy="523220"/>
          </a:xfrm>
          <a:prstGeom prst="rect">
            <a:avLst/>
          </a:prstGeom>
        </p:spPr>
        <p:txBody>
          <a:bodyPr wrap="none">
            <a:spAutoFit/>
          </a:bodyPr>
          <a:lstStyle/>
          <a:p>
            <a:r>
              <a:rPr lang="en-US" sz="1400" dirty="0"/>
              <a:t>NWS Central Region</a:t>
            </a:r>
          </a:p>
          <a:p>
            <a:r>
              <a:rPr lang="en-US" sz="1400" dirty="0"/>
              <a:t>Wednesday 19 July 2022</a:t>
            </a:r>
          </a:p>
        </p:txBody>
      </p:sp>
      <p:sp>
        <p:nvSpPr>
          <p:cNvPr id="9" name="Slide Number Placeholder 8">
            <a:extLst>
              <a:ext uri="{FF2B5EF4-FFF2-40B4-BE49-F238E27FC236}">
                <a16:creationId xmlns:a16="http://schemas.microsoft.com/office/drawing/2014/main" id="{AA25FB33-A2B4-8416-9108-07567B1B101F}"/>
              </a:ext>
            </a:extLst>
          </p:cNvPr>
          <p:cNvSpPr>
            <a:spLocks noGrp="1"/>
          </p:cNvSpPr>
          <p:nvPr>
            <p:ph type="sldNum" sz="quarter" idx="12"/>
          </p:nvPr>
        </p:nvSpPr>
        <p:spPr/>
        <p:txBody>
          <a:bodyPr/>
          <a:lstStyle/>
          <a:p>
            <a:fld id="{310B25F3-BAA0-2E4D-B660-27975D2E3199}" type="slidenum">
              <a:rPr lang="en-US" smtClean="0"/>
              <a:t>1</a:t>
            </a:fld>
            <a:endParaRPr lang="en-US"/>
          </a:p>
        </p:txBody>
      </p:sp>
    </p:spTree>
    <p:extLst>
      <p:ext uri="{BB962C8B-B14F-4D97-AF65-F5344CB8AC3E}">
        <p14:creationId xmlns:p14="http://schemas.microsoft.com/office/powerpoint/2010/main" val="332310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9A2EAA-1BDB-804F-B8A1-0C0CDF44A71E}"/>
              </a:ext>
            </a:extLst>
          </p:cNvPr>
          <p:cNvPicPr>
            <a:picLocks noChangeAspect="1"/>
          </p:cNvPicPr>
          <p:nvPr/>
        </p:nvPicPr>
        <p:blipFill>
          <a:blip r:embed="rId2"/>
          <a:stretch>
            <a:fillRect/>
          </a:stretch>
        </p:blipFill>
        <p:spPr>
          <a:xfrm>
            <a:off x="7505403" y="3648076"/>
            <a:ext cx="3848397" cy="2790378"/>
          </a:xfrm>
          <a:prstGeom prst="rect">
            <a:avLst/>
          </a:prstGeom>
        </p:spPr>
      </p:pic>
      <p:pic>
        <p:nvPicPr>
          <p:cNvPr id="7" name="Picture 6">
            <a:extLst>
              <a:ext uri="{FF2B5EF4-FFF2-40B4-BE49-F238E27FC236}">
                <a16:creationId xmlns:a16="http://schemas.microsoft.com/office/drawing/2014/main" id="{F2C0AF24-FF6C-6342-B675-7A12B1928602}"/>
              </a:ext>
            </a:extLst>
          </p:cNvPr>
          <p:cNvPicPr>
            <a:picLocks noChangeAspect="1"/>
          </p:cNvPicPr>
          <p:nvPr/>
        </p:nvPicPr>
        <p:blipFill>
          <a:blip r:embed="rId2"/>
          <a:stretch>
            <a:fillRect/>
          </a:stretch>
        </p:blipFill>
        <p:spPr>
          <a:xfrm>
            <a:off x="4714726" y="1690688"/>
            <a:ext cx="3848397" cy="2790378"/>
          </a:xfrm>
          <a:prstGeom prst="rect">
            <a:avLst/>
          </a:prstGeom>
        </p:spPr>
      </p:pic>
      <p:sp>
        <p:nvSpPr>
          <p:cNvPr id="8" name="TextBox 7">
            <a:extLst>
              <a:ext uri="{FF2B5EF4-FFF2-40B4-BE49-F238E27FC236}">
                <a16:creationId xmlns:a16="http://schemas.microsoft.com/office/drawing/2014/main" id="{FC8A6BDE-1255-FB4F-A5DF-082D9F1952A5}"/>
              </a:ext>
            </a:extLst>
          </p:cNvPr>
          <p:cNvSpPr txBox="1"/>
          <p:nvPr/>
        </p:nvSpPr>
        <p:spPr>
          <a:xfrm rot="2100945" flipH="1" flipV="1">
            <a:off x="8562808" y="3242317"/>
            <a:ext cx="749160" cy="646331"/>
          </a:xfrm>
          <a:prstGeom prst="rect">
            <a:avLst/>
          </a:prstGeom>
          <a:noFill/>
        </p:spPr>
        <p:txBody>
          <a:bodyPr wrap="square" rtlCol="0">
            <a:spAutoFit/>
          </a:bodyPr>
          <a:lstStyle/>
          <a:p>
            <a:r>
              <a:rPr lang="en-US" sz="3600" dirty="0"/>
              <a:t>…..</a:t>
            </a:r>
          </a:p>
        </p:txBody>
      </p:sp>
      <p:cxnSp>
        <p:nvCxnSpPr>
          <p:cNvPr id="9" name="Straight Connector 8">
            <a:extLst>
              <a:ext uri="{FF2B5EF4-FFF2-40B4-BE49-F238E27FC236}">
                <a16:creationId xmlns:a16="http://schemas.microsoft.com/office/drawing/2014/main" id="{3DE1D844-3E6E-F140-867D-5BD9C4E7976B}"/>
              </a:ext>
            </a:extLst>
          </p:cNvPr>
          <p:cNvCxnSpPr>
            <a:cxnSpLocks/>
          </p:cNvCxnSpPr>
          <p:nvPr/>
        </p:nvCxnSpPr>
        <p:spPr>
          <a:xfrm flipH="1">
            <a:off x="6196010" y="2032233"/>
            <a:ext cx="442914" cy="6000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20370C-E794-F843-B6B1-5FC48BF5220A}"/>
              </a:ext>
            </a:extLst>
          </p:cNvPr>
          <p:cNvCxnSpPr>
            <a:cxnSpLocks/>
          </p:cNvCxnSpPr>
          <p:nvPr/>
        </p:nvCxnSpPr>
        <p:spPr>
          <a:xfrm flipH="1">
            <a:off x="5375893" y="2823716"/>
            <a:ext cx="442914" cy="6000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0ED052-B990-9D49-BC6F-67E6C07C9BE9}"/>
              </a:ext>
            </a:extLst>
          </p:cNvPr>
          <p:cNvCxnSpPr>
            <a:cxnSpLocks/>
          </p:cNvCxnSpPr>
          <p:nvPr/>
        </p:nvCxnSpPr>
        <p:spPr>
          <a:xfrm flipH="1">
            <a:off x="4650058" y="3745050"/>
            <a:ext cx="343274" cy="6217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C47257-C84B-5A45-A81D-48AC98B9930B}"/>
              </a:ext>
            </a:extLst>
          </p:cNvPr>
          <p:cNvCxnSpPr>
            <a:cxnSpLocks/>
          </p:cNvCxnSpPr>
          <p:nvPr/>
        </p:nvCxnSpPr>
        <p:spPr>
          <a:xfrm>
            <a:off x="9858671" y="4023866"/>
            <a:ext cx="199580" cy="599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33CEA7-259A-9D4A-87ED-54D61A147F7D}"/>
              </a:ext>
            </a:extLst>
          </p:cNvPr>
          <p:cNvCxnSpPr>
            <a:cxnSpLocks/>
          </p:cNvCxnSpPr>
          <p:nvPr/>
        </p:nvCxnSpPr>
        <p:spPr>
          <a:xfrm>
            <a:off x="10468271" y="4807535"/>
            <a:ext cx="199580" cy="599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0BCB78-44F6-AD48-B8B7-C5DAC36C68F8}"/>
              </a:ext>
            </a:extLst>
          </p:cNvPr>
          <p:cNvCxnSpPr>
            <a:cxnSpLocks/>
          </p:cNvCxnSpPr>
          <p:nvPr/>
        </p:nvCxnSpPr>
        <p:spPr>
          <a:xfrm>
            <a:off x="10892134" y="5688597"/>
            <a:ext cx="199580" cy="599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BF0A85-918F-8448-8B64-FF949C5CEEE4}"/>
              </a:ext>
            </a:extLst>
          </p:cNvPr>
          <p:cNvCxnSpPr/>
          <p:nvPr/>
        </p:nvCxnSpPr>
        <p:spPr>
          <a:xfrm>
            <a:off x="4821695" y="4622870"/>
            <a:ext cx="775655" cy="7836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261BEB-6781-8746-B6F9-55A10FC732D2}"/>
              </a:ext>
            </a:extLst>
          </p:cNvPr>
          <p:cNvCxnSpPr>
            <a:cxnSpLocks/>
          </p:cNvCxnSpPr>
          <p:nvPr/>
        </p:nvCxnSpPr>
        <p:spPr>
          <a:xfrm flipH="1" flipV="1">
            <a:off x="6519863" y="5614094"/>
            <a:ext cx="4571851" cy="824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5BDA45-3F6A-AF45-9810-E79C9983E232}"/>
              </a:ext>
            </a:extLst>
          </p:cNvPr>
          <p:cNvSpPr txBox="1"/>
          <p:nvPr/>
        </p:nvSpPr>
        <p:spPr>
          <a:xfrm>
            <a:off x="4860651" y="5492054"/>
            <a:ext cx="1916311" cy="646331"/>
          </a:xfrm>
          <a:prstGeom prst="rect">
            <a:avLst/>
          </a:prstGeom>
          <a:noFill/>
        </p:spPr>
        <p:txBody>
          <a:bodyPr wrap="square" rtlCol="0">
            <a:spAutoFit/>
          </a:bodyPr>
          <a:lstStyle/>
          <a:p>
            <a:r>
              <a:rPr lang="en-US" dirty="0"/>
              <a:t>Probability of severe hail </a:t>
            </a:r>
          </a:p>
        </p:txBody>
      </p:sp>
      <p:sp>
        <p:nvSpPr>
          <p:cNvPr id="18" name="Content Placeholder 2">
            <a:extLst>
              <a:ext uri="{FF2B5EF4-FFF2-40B4-BE49-F238E27FC236}">
                <a16:creationId xmlns:a16="http://schemas.microsoft.com/office/drawing/2014/main" id="{94FB817B-9217-E04D-88CA-0AE74EBAF0AD}"/>
              </a:ext>
            </a:extLst>
          </p:cNvPr>
          <p:cNvSpPr txBox="1">
            <a:spLocks/>
          </p:cNvSpPr>
          <p:nvPr/>
        </p:nvSpPr>
        <p:spPr>
          <a:xfrm>
            <a:off x="838200" y="1771378"/>
            <a:ext cx="3549772" cy="464802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set of decision trees that contain a series of yes/no questions based on input predictors that allow traversal of the tree</a:t>
            </a:r>
          </a:p>
          <a:p>
            <a:r>
              <a:rPr lang="en-US" dirty="0"/>
              <a:t>Relative frequency of events across the forest is the forecast probability</a:t>
            </a:r>
          </a:p>
          <a:p>
            <a:r>
              <a:rPr lang="en-US" dirty="0"/>
              <a:t>Python Scikit-learn package controls how the decision trees are developed during model training, i.e., what predictor information is used at each branch node to discriminate observed hazards</a:t>
            </a:r>
          </a:p>
        </p:txBody>
      </p:sp>
      <p:sp>
        <p:nvSpPr>
          <p:cNvPr id="19" name="TextBox 18">
            <a:extLst>
              <a:ext uri="{FF2B5EF4-FFF2-40B4-BE49-F238E27FC236}">
                <a16:creationId xmlns:a16="http://schemas.microsoft.com/office/drawing/2014/main" id="{5F834BDF-CE1C-3949-9CA3-8394DA1C2E39}"/>
              </a:ext>
            </a:extLst>
          </p:cNvPr>
          <p:cNvSpPr txBox="1"/>
          <p:nvPr/>
        </p:nvSpPr>
        <p:spPr>
          <a:xfrm>
            <a:off x="5373512" y="6138332"/>
            <a:ext cx="1916311" cy="369332"/>
          </a:xfrm>
          <a:prstGeom prst="rect">
            <a:avLst/>
          </a:prstGeom>
          <a:noFill/>
        </p:spPr>
        <p:txBody>
          <a:bodyPr wrap="square" rtlCol="0">
            <a:spAutoFit/>
          </a:bodyPr>
          <a:lstStyle/>
          <a:p>
            <a:r>
              <a:rPr lang="en-US" dirty="0"/>
              <a:t>50%</a:t>
            </a:r>
          </a:p>
        </p:txBody>
      </p:sp>
      <p:pic>
        <p:nvPicPr>
          <p:cNvPr id="20" name="Picture 19">
            <a:extLst>
              <a:ext uri="{FF2B5EF4-FFF2-40B4-BE49-F238E27FC236}">
                <a16:creationId xmlns:a16="http://schemas.microsoft.com/office/drawing/2014/main" id="{44C79466-3124-A045-8B03-5FAEFF3D0F84}"/>
              </a:ext>
            </a:extLst>
          </p:cNvPr>
          <p:cNvPicPr>
            <a:picLocks noChangeAspect="1"/>
          </p:cNvPicPr>
          <p:nvPr/>
        </p:nvPicPr>
        <p:blipFill>
          <a:blip r:embed="rId3"/>
          <a:stretch>
            <a:fillRect/>
          </a:stretch>
        </p:blipFill>
        <p:spPr>
          <a:xfrm>
            <a:off x="9069461" y="166424"/>
            <a:ext cx="2997200" cy="2768600"/>
          </a:xfrm>
          <a:prstGeom prst="rect">
            <a:avLst/>
          </a:prstGeom>
        </p:spPr>
      </p:pic>
      <p:cxnSp>
        <p:nvCxnSpPr>
          <p:cNvPr id="21" name="Straight Arrow Connector 20">
            <a:extLst>
              <a:ext uri="{FF2B5EF4-FFF2-40B4-BE49-F238E27FC236}">
                <a16:creationId xmlns:a16="http://schemas.microsoft.com/office/drawing/2014/main" id="{75033F5B-02C4-C642-9330-0B205EA1A6EC}"/>
              </a:ext>
            </a:extLst>
          </p:cNvPr>
          <p:cNvCxnSpPr>
            <a:cxnSpLocks/>
          </p:cNvCxnSpPr>
          <p:nvPr/>
        </p:nvCxnSpPr>
        <p:spPr>
          <a:xfrm>
            <a:off x="8805788" y="522513"/>
            <a:ext cx="1530198" cy="783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076F58-0C4B-464B-A583-78E16F027D04}"/>
              </a:ext>
            </a:extLst>
          </p:cNvPr>
          <p:cNvSpPr txBox="1"/>
          <p:nvPr/>
        </p:nvSpPr>
        <p:spPr>
          <a:xfrm>
            <a:off x="7239605" y="183457"/>
            <a:ext cx="1924199" cy="369332"/>
          </a:xfrm>
          <a:prstGeom prst="rect">
            <a:avLst/>
          </a:prstGeom>
          <a:noFill/>
        </p:spPr>
        <p:txBody>
          <a:bodyPr wrap="square" rtlCol="0">
            <a:spAutoFit/>
          </a:bodyPr>
          <a:lstStyle/>
          <a:p>
            <a:r>
              <a:rPr lang="en-US" dirty="0">
                <a:solidFill>
                  <a:srgbClr val="FF0000"/>
                </a:solidFill>
              </a:rPr>
              <a:t>Forecast point</a:t>
            </a:r>
          </a:p>
        </p:txBody>
      </p:sp>
      <p:cxnSp>
        <p:nvCxnSpPr>
          <p:cNvPr id="23" name="Straight Arrow Connector 22">
            <a:extLst>
              <a:ext uri="{FF2B5EF4-FFF2-40B4-BE49-F238E27FC236}">
                <a16:creationId xmlns:a16="http://schemas.microsoft.com/office/drawing/2014/main" id="{7E5EB9A1-5C0E-6645-8C27-5F709E19A411}"/>
              </a:ext>
            </a:extLst>
          </p:cNvPr>
          <p:cNvCxnSpPr>
            <a:cxnSpLocks/>
          </p:cNvCxnSpPr>
          <p:nvPr/>
        </p:nvCxnSpPr>
        <p:spPr>
          <a:xfrm flipH="1">
            <a:off x="7505403" y="1690688"/>
            <a:ext cx="2196006" cy="251830"/>
          </a:xfrm>
          <a:prstGeom prst="straightConnector1">
            <a:avLst/>
          </a:prstGeom>
          <a:ln w="28575">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0AF386E-9DDC-0B40-B655-0BF8648C762F}"/>
              </a:ext>
            </a:extLst>
          </p:cNvPr>
          <p:cNvCxnSpPr>
            <a:cxnSpLocks/>
          </p:cNvCxnSpPr>
          <p:nvPr/>
        </p:nvCxnSpPr>
        <p:spPr>
          <a:xfrm flipH="1">
            <a:off x="9858671" y="2012762"/>
            <a:ext cx="837996" cy="1649126"/>
          </a:xfrm>
          <a:prstGeom prst="straightConnector1">
            <a:avLst/>
          </a:prstGeom>
          <a:ln w="28575">
            <a:solidFill>
              <a:srgbClr val="FFC000"/>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AAA3DEF-6950-264B-820B-B4480DD73985}"/>
              </a:ext>
            </a:extLst>
          </p:cNvPr>
          <p:cNvSpPr txBox="1"/>
          <p:nvPr/>
        </p:nvSpPr>
        <p:spPr>
          <a:xfrm>
            <a:off x="5818807" y="1490268"/>
            <a:ext cx="2626369" cy="307777"/>
          </a:xfrm>
          <a:prstGeom prst="rect">
            <a:avLst/>
          </a:prstGeom>
          <a:noFill/>
        </p:spPr>
        <p:txBody>
          <a:bodyPr wrap="square" rtlCol="0">
            <a:spAutoFit/>
          </a:bodyPr>
          <a:lstStyle/>
          <a:p>
            <a:r>
              <a:rPr lang="en-US" sz="1400" dirty="0">
                <a:solidFill>
                  <a:srgbClr val="FFC000"/>
                </a:solidFill>
              </a:rPr>
              <a:t>Temperature at (-2, -1) &gt; 20 C?</a:t>
            </a:r>
          </a:p>
        </p:txBody>
      </p:sp>
      <p:sp>
        <p:nvSpPr>
          <p:cNvPr id="26" name="TextBox 25">
            <a:extLst>
              <a:ext uri="{FF2B5EF4-FFF2-40B4-BE49-F238E27FC236}">
                <a16:creationId xmlns:a16="http://schemas.microsoft.com/office/drawing/2014/main" id="{E79DBC32-1E54-BF4B-883E-FEF2C64A1699}"/>
              </a:ext>
            </a:extLst>
          </p:cNvPr>
          <p:cNvSpPr txBox="1"/>
          <p:nvPr/>
        </p:nvSpPr>
        <p:spPr>
          <a:xfrm>
            <a:off x="10010324" y="3443271"/>
            <a:ext cx="2129740" cy="307777"/>
          </a:xfrm>
          <a:prstGeom prst="rect">
            <a:avLst/>
          </a:prstGeom>
          <a:noFill/>
        </p:spPr>
        <p:txBody>
          <a:bodyPr wrap="square" rtlCol="0">
            <a:spAutoFit/>
          </a:bodyPr>
          <a:lstStyle/>
          <a:p>
            <a:r>
              <a:rPr lang="en-US" sz="1400" dirty="0">
                <a:solidFill>
                  <a:srgbClr val="FFC000"/>
                </a:solidFill>
              </a:rPr>
              <a:t>CAPE at (1, -2) &gt; 500 J/kg?</a:t>
            </a:r>
          </a:p>
        </p:txBody>
      </p:sp>
      <p:sp>
        <p:nvSpPr>
          <p:cNvPr id="27" name="Title 1">
            <a:extLst>
              <a:ext uri="{FF2B5EF4-FFF2-40B4-BE49-F238E27FC236}">
                <a16:creationId xmlns:a16="http://schemas.microsoft.com/office/drawing/2014/main" id="{D757CD97-7D09-E041-9D68-5C2093989704}"/>
              </a:ext>
            </a:extLst>
          </p:cNvPr>
          <p:cNvSpPr txBox="1">
            <a:spLocks/>
          </p:cNvSpPr>
          <p:nvPr/>
        </p:nvSpPr>
        <p:spPr>
          <a:xfrm>
            <a:off x="838200" y="4060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Random Forests</a:t>
            </a:r>
          </a:p>
        </p:txBody>
      </p:sp>
      <p:sp>
        <p:nvSpPr>
          <p:cNvPr id="4" name="Slide Number Placeholder 3">
            <a:extLst>
              <a:ext uri="{FF2B5EF4-FFF2-40B4-BE49-F238E27FC236}">
                <a16:creationId xmlns:a16="http://schemas.microsoft.com/office/drawing/2014/main" id="{010EF236-CE7C-F806-4782-75C1A48EF191}"/>
              </a:ext>
            </a:extLst>
          </p:cNvPr>
          <p:cNvSpPr>
            <a:spLocks noGrp="1"/>
          </p:cNvSpPr>
          <p:nvPr>
            <p:ph type="sldNum" sz="quarter" idx="12"/>
          </p:nvPr>
        </p:nvSpPr>
        <p:spPr/>
        <p:txBody>
          <a:bodyPr/>
          <a:lstStyle/>
          <a:p>
            <a:fld id="{310B25F3-BAA0-2E4D-B660-27975D2E3199}" type="slidenum">
              <a:rPr lang="en-US" smtClean="0"/>
              <a:t>10</a:t>
            </a:fld>
            <a:endParaRPr lang="en-US"/>
          </a:p>
        </p:txBody>
      </p:sp>
    </p:spTree>
    <p:extLst>
      <p:ext uri="{BB962C8B-B14F-4D97-AF65-F5344CB8AC3E}">
        <p14:creationId xmlns:p14="http://schemas.microsoft.com/office/powerpoint/2010/main" val="1215981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63B8-F5CD-564E-9F99-49D2F8568267}"/>
              </a:ext>
            </a:extLst>
          </p:cNvPr>
          <p:cNvSpPr>
            <a:spLocks noGrp="1"/>
          </p:cNvSpPr>
          <p:nvPr>
            <p:ph type="title"/>
          </p:nvPr>
        </p:nvSpPr>
        <p:spPr/>
        <p:txBody>
          <a:bodyPr/>
          <a:lstStyle/>
          <a:p>
            <a:r>
              <a:rPr lang="en-US" dirty="0"/>
              <a:t>RF Model Setup</a:t>
            </a:r>
          </a:p>
        </p:txBody>
      </p:sp>
      <p:pic>
        <p:nvPicPr>
          <p:cNvPr id="6" name="Content Placeholder 4" descr="Background pattern&#10;&#10;Description automatically generated">
            <a:extLst>
              <a:ext uri="{FF2B5EF4-FFF2-40B4-BE49-F238E27FC236}">
                <a16:creationId xmlns:a16="http://schemas.microsoft.com/office/drawing/2014/main" id="{DCE62B74-695B-5D41-B9A4-74A28BEC22B4}"/>
              </a:ext>
            </a:extLst>
          </p:cNvPr>
          <p:cNvPicPr>
            <a:picLocks noGrp="1" noChangeAspect="1"/>
          </p:cNvPicPr>
          <p:nvPr>
            <p:ph idx="1"/>
          </p:nvPr>
        </p:nvPicPr>
        <p:blipFill rotWithShape="1">
          <a:blip r:embed="rId2"/>
          <a:srcRect t="5453"/>
          <a:stretch/>
        </p:blipFill>
        <p:spPr>
          <a:xfrm>
            <a:off x="9511550" y="1621850"/>
            <a:ext cx="2557079" cy="1870856"/>
          </a:xfrm>
        </p:spPr>
      </p:pic>
      <p:sp>
        <p:nvSpPr>
          <p:cNvPr id="7" name="Content Placeholder 2">
            <a:extLst>
              <a:ext uri="{FF2B5EF4-FFF2-40B4-BE49-F238E27FC236}">
                <a16:creationId xmlns:a16="http://schemas.microsoft.com/office/drawing/2014/main" id="{BABFEEEB-A3FF-C24C-9F52-EDF0600901F3}"/>
              </a:ext>
            </a:extLst>
          </p:cNvPr>
          <p:cNvSpPr txBox="1">
            <a:spLocks/>
          </p:cNvSpPr>
          <p:nvPr/>
        </p:nvSpPr>
        <p:spPr>
          <a:xfrm>
            <a:off x="541422" y="1825627"/>
            <a:ext cx="5955632" cy="4411671"/>
          </a:xfrm>
          <a:prstGeom prst="roundRect">
            <a:avLst/>
          </a:prstGeom>
          <a:solidFill>
            <a:schemeClr val="bg2"/>
          </a:solidFill>
          <a:ln>
            <a:solidFill>
              <a:schemeClr val="accent3"/>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sz="1600" dirty="0"/>
              <a:t>Observations of the convection hazard of choice are gridded for training purposes (e.g., local storm reports, flash flood guidance exceedance)</a:t>
            </a:r>
          </a:p>
          <a:p>
            <a:pPr>
              <a:buFontTx/>
              <a:buChar char="-"/>
            </a:pPr>
            <a:r>
              <a:rPr lang="en-US" sz="1600" b="1" dirty="0">
                <a:solidFill>
                  <a:srgbClr val="FF0000"/>
                </a:solidFill>
              </a:rPr>
              <a:t>Inputs: FV3-GEFS/Reforecast </a:t>
            </a:r>
            <a:r>
              <a:rPr lang="en-US" sz="1600" dirty="0"/>
              <a:t>ensemble median</a:t>
            </a:r>
          </a:p>
          <a:p>
            <a:pPr lvl="1">
              <a:buFontTx/>
              <a:buChar char="-"/>
            </a:pPr>
            <a:r>
              <a:rPr lang="en-US" sz="1400" dirty="0"/>
              <a:t>Daily 00Z initializations with </a:t>
            </a:r>
            <a:r>
              <a:rPr lang="en-US" sz="1400" b="1" dirty="0">
                <a:solidFill>
                  <a:srgbClr val="FF0000"/>
                </a:solidFill>
              </a:rPr>
              <a:t>5 members</a:t>
            </a:r>
          </a:p>
          <a:p>
            <a:pPr lvl="1">
              <a:buFontTx/>
              <a:buChar char="-"/>
            </a:pPr>
            <a:r>
              <a:rPr lang="en-US" sz="1400" dirty="0"/>
              <a:t>Use years of </a:t>
            </a:r>
            <a:r>
              <a:rPr lang="en-US" sz="1400" dirty="0" err="1"/>
              <a:t>initilizations</a:t>
            </a:r>
            <a:r>
              <a:rPr lang="en-US" sz="1400" dirty="0"/>
              <a:t> (e.g., 2003-2012) and corresponding gridded observations</a:t>
            </a:r>
          </a:p>
          <a:p>
            <a:pPr>
              <a:buFontTx/>
              <a:buChar char="-"/>
            </a:pPr>
            <a:r>
              <a:rPr lang="en-US" sz="1600" b="1" dirty="0">
                <a:solidFill>
                  <a:srgbClr val="FF0000"/>
                </a:solidFill>
              </a:rPr>
              <a:t>3-hourly</a:t>
            </a:r>
            <a:r>
              <a:rPr lang="en-US" sz="1600" dirty="0"/>
              <a:t> temporal frequency over the 24-hour forecast periods (i.e., 1200-1200 UTC)</a:t>
            </a:r>
          </a:p>
          <a:p>
            <a:pPr>
              <a:buFontTx/>
              <a:buChar char="-"/>
            </a:pPr>
            <a:r>
              <a:rPr lang="en-US" sz="1600" dirty="0"/>
              <a:t>Each observation is paired with meteorological data from the GEFS/R in space and time </a:t>
            </a:r>
          </a:p>
          <a:p>
            <a:pPr lvl="1">
              <a:buFontTx/>
              <a:buChar char="-"/>
            </a:pPr>
            <a:r>
              <a:rPr lang="en-US" sz="1400" dirty="0"/>
              <a:t>Captures any spatiotemporal model biases</a:t>
            </a:r>
          </a:p>
          <a:p>
            <a:pPr>
              <a:buFontTx/>
              <a:buChar char="-"/>
            </a:pPr>
            <a:r>
              <a:rPr lang="en-US" sz="1600" dirty="0"/>
              <a:t>Combination of raw fields and derived quantities (e.g., SRH) </a:t>
            </a:r>
          </a:p>
          <a:p>
            <a:pPr>
              <a:buFontTx/>
              <a:buChar char="-"/>
            </a:pPr>
            <a:r>
              <a:rPr lang="en-US" sz="1600" dirty="0">
                <a:sym typeface="Wingdings" pitchFamily="2" charset="2"/>
              </a:rPr>
              <a:t>Train RFs regionally; they use the same set of meteorological. variables as predictors</a:t>
            </a:r>
          </a:p>
          <a:p>
            <a:pPr>
              <a:buFontTx/>
              <a:buChar char="-"/>
            </a:pPr>
            <a:r>
              <a:rPr lang="en-US" sz="1600" dirty="0">
                <a:sym typeface="Wingdings" pitchFamily="2" charset="2"/>
              </a:rPr>
              <a:t>This methodology is mostly hazard agnostic</a:t>
            </a:r>
          </a:p>
          <a:p>
            <a:pPr>
              <a:buFontTx/>
              <a:buChar char="-"/>
            </a:pPr>
            <a:r>
              <a:rPr lang="en-US" sz="1600" dirty="0">
                <a:sym typeface="Wingdings" pitchFamily="2" charset="2"/>
              </a:rPr>
              <a:t>Models are capable of forecasting hazards in 24hr windows, mimicking the operational center products</a:t>
            </a:r>
            <a:endParaRPr lang="en-US" sz="1600" dirty="0"/>
          </a:p>
        </p:txBody>
      </p:sp>
      <p:pic>
        <p:nvPicPr>
          <p:cNvPr id="8" name="Picture 7" descr="Graphical user interface, application&#10;&#10;Description automatically generated">
            <a:extLst>
              <a:ext uri="{FF2B5EF4-FFF2-40B4-BE49-F238E27FC236}">
                <a16:creationId xmlns:a16="http://schemas.microsoft.com/office/drawing/2014/main" id="{0DBC4C28-E6E9-8C49-A228-7A3D8CB2CBE9}"/>
              </a:ext>
            </a:extLst>
          </p:cNvPr>
          <p:cNvPicPr>
            <a:picLocks noChangeAspect="1"/>
          </p:cNvPicPr>
          <p:nvPr/>
        </p:nvPicPr>
        <p:blipFill rotWithShape="1">
          <a:blip r:embed="rId3"/>
          <a:srcRect l="32520" t="21760" r="17800" b="35360"/>
          <a:stretch/>
        </p:blipFill>
        <p:spPr>
          <a:xfrm>
            <a:off x="7122473" y="3728678"/>
            <a:ext cx="4662040" cy="2263454"/>
          </a:xfrm>
          <a:prstGeom prst="rect">
            <a:avLst/>
          </a:prstGeom>
        </p:spPr>
      </p:pic>
      <p:pic>
        <p:nvPicPr>
          <p:cNvPr id="9" name="Picture 8" descr="A close up of a map&#10;&#10;Description automatically generated">
            <a:extLst>
              <a:ext uri="{FF2B5EF4-FFF2-40B4-BE49-F238E27FC236}">
                <a16:creationId xmlns:a16="http://schemas.microsoft.com/office/drawing/2014/main" id="{6365EBE8-EE90-4748-8F69-64D4B4CD4AB7}"/>
              </a:ext>
            </a:extLst>
          </p:cNvPr>
          <p:cNvPicPr>
            <a:picLocks noChangeAspect="1"/>
          </p:cNvPicPr>
          <p:nvPr/>
        </p:nvPicPr>
        <p:blipFill rotWithShape="1">
          <a:blip r:embed="rId4"/>
          <a:srcRect l="11075" t="10481" r="7917" b="8510"/>
          <a:stretch/>
        </p:blipFill>
        <p:spPr>
          <a:xfrm>
            <a:off x="6844098" y="1574896"/>
            <a:ext cx="2557078" cy="1917809"/>
          </a:xfrm>
          <a:prstGeom prst="rect">
            <a:avLst/>
          </a:prstGeom>
        </p:spPr>
      </p:pic>
      <p:sp>
        <p:nvSpPr>
          <p:cNvPr id="5" name="Slide Number Placeholder 4">
            <a:extLst>
              <a:ext uri="{FF2B5EF4-FFF2-40B4-BE49-F238E27FC236}">
                <a16:creationId xmlns:a16="http://schemas.microsoft.com/office/drawing/2014/main" id="{059DACE3-2CC8-4BC1-1D7B-25587CCCD9AC}"/>
              </a:ext>
            </a:extLst>
          </p:cNvPr>
          <p:cNvSpPr>
            <a:spLocks noGrp="1"/>
          </p:cNvSpPr>
          <p:nvPr>
            <p:ph type="sldNum" sz="quarter" idx="12"/>
          </p:nvPr>
        </p:nvSpPr>
        <p:spPr/>
        <p:txBody>
          <a:bodyPr/>
          <a:lstStyle/>
          <a:p>
            <a:fld id="{310B25F3-BAA0-2E4D-B660-27975D2E3199}" type="slidenum">
              <a:rPr lang="en-US" smtClean="0"/>
              <a:t>11</a:t>
            </a:fld>
            <a:endParaRPr lang="en-US"/>
          </a:p>
        </p:txBody>
      </p:sp>
    </p:spTree>
    <p:extLst>
      <p:ext uri="{BB962C8B-B14F-4D97-AF65-F5344CB8AC3E}">
        <p14:creationId xmlns:p14="http://schemas.microsoft.com/office/powerpoint/2010/main" val="54941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91CCDD8-0BE4-6D4C-AC6C-C9BD06B3C586}"/>
              </a:ext>
            </a:extLst>
          </p:cNvPr>
          <p:cNvSpPr/>
          <p:nvPr/>
        </p:nvSpPr>
        <p:spPr>
          <a:xfrm>
            <a:off x="1161393" y="562790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A348322-CCE6-9348-BC36-C8DC0C6C7E2E}"/>
              </a:ext>
            </a:extLst>
          </p:cNvPr>
          <p:cNvSpPr/>
          <p:nvPr/>
        </p:nvSpPr>
        <p:spPr>
          <a:xfrm>
            <a:off x="1445828" y="562790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693932B-758F-6847-8EDE-E5CA7D828E77}"/>
              </a:ext>
            </a:extLst>
          </p:cNvPr>
          <p:cNvSpPr/>
          <p:nvPr/>
        </p:nvSpPr>
        <p:spPr>
          <a:xfrm>
            <a:off x="1730263" y="563184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27CE783-E955-394D-85A5-AC2DC09C9F59}"/>
              </a:ext>
            </a:extLst>
          </p:cNvPr>
          <p:cNvSpPr/>
          <p:nvPr/>
        </p:nvSpPr>
        <p:spPr>
          <a:xfrm>
            <a:off x="2029563" y="562396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4CCBD2A-EDB4-474A-A13F-C6A5021E1E4A}"/>
              </a:ext>
            </a:extLst>
          </p:cNvPr>
          <p:cNvSpPr/>
          <p:nvPr/>
        </p:nvSpPr>
        <p:spPr>
          <a:xfrm>
            <a:off x="2313998" y="562396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3B56C9B-B291-4E4D-8675-9EED48A2B1CB}"/>
              </a:ext>
            </a:extLst>
          </p:cNvPr>
          <p:cNvSpPr/>
          <p:nvPr/>
        </p:nvSpPr>
        <p:spPr>
          <a:xfrm>
            <a:off x="2598433" y="562790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6C2C8F1-08FF-7546-98EE-D13742FE686E}"/>
              </a:ext>
            </a:extLst>
          </p:cNvPr>
          <p:cNvSpPr/>
          <p:nvPr/>
        </p:nvSpPr>
        <p:spPr>
          <a:xfrm>
            <a:off x="2897733" y="563447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AC9B194-2813-174E-8123-C51460FC28D8}"/>
              </a:ext>
            </a:extLst>
          </p:cNvPr>
          <p:cNvSpPr/>
          <p:nvPr/>
        </p:nvSpPr>
        <p:spPr>
          <a:xfrm>
            <a:off x="1161393" y="535857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3F186E5-019A-CD4E-AAAC-32E0B94D907E}"/>
              </a:ext>
            </a:extLst>
          </p:cNvPr>
          <p:cNvSpPr/>
          <p:nvPr/>
        </p:nvSpPr>
        <p:spPr>
          <a:xfrm>
            <a:off x="1445828" y="535857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0D07258-C664-1F41-9878-9CE2C96CF3CE}"/>
              </a:ext>
            </a:extLst>
          </p:cNvPr>
          <p:cNvSpPr/>
          <p:nvPr/>
        </p:nvSpPr>
        <p:spPr>
          <a:xfrm>
            <a:off x="1730263" y="536251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9686ECF-72F8-8D4E-82F8-109C4666F598}"/>
              </a:ext>
            </a:extLst>
          </p:cNvPr>
          <p:cNvSpPr/>
          <p:nvPr/>
        </p:nvSpPr>
        <p:spPr>
          <a:xfrm>
            <a:off x="2029563" y="535463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315CB6C-2CAF-4641-838B-412A1FCF2C71}"/>
              </a:ext>
            </a:extLst>
          </p:cNvPr>
          <p:cNvSpPr/>
          <p:nvPr/>
        </p:nvSpPr>
        <p:spPr>
          <a:xfrm>
            <a:off x="2313998" y="535463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9244BC-5E35-F14F-B2F6-B18D875D989E}"/>
              </a:ext>
            </a:extLst>
          </p:cNvPr>
          <p:cNvSpPr/>
          <p:nvPr/>
        </p:nvSpPr>
        <p:spPr>
          <a:xfrm>
            <a:off x="2598433" y="535857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6B4DFCA-329B-764F-8E89-C7DEEF345698}"/>
              </a:ext>
            </a:extLst>
          </p:cNvPr>
          <p:cNvSpPr/>
          <p:nvPr/>
        </p:nvSpPr>
        <p:spPr>
          <a:xfrm>
            <a:off x="2897733" y="536514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1289CC5-5D83-1942-9221-28D4B295C3AD}"/>
              </a:ext>
            </a:extLst>
          </p:cNvPr>
          <p:cNvSpPr/>
          <p:nvPr/>
        </p:nvSpPr>
        <p:spPr>
          <a:xfrm>
            <a:off x="3182168" y="536514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7DC33F5-4AD8-6E46-983F-EDAB7531B8D3}"/>
              </a:ext>
            </a:extLst>
          </p:cNvPr>
          <p:cNvSpPr/>
          <p:nvPr/>
        </p:nvSpPr>
        <p:spPr>
          <a:xfrm>
            <a:off x="1161393" y="509975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4CAF22-EC89-2548-AABC-C7C80265A803}"/>
              </a:ext>
            </a:extLst>
          </p:cNvPr>
          <p:cNvSpPr/>
          <p:nvPr/>
        </p:nvSpPr>
        <p:spPr>
          <a:xfrm>
            <a:off x="1445828" y="509975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FBE4AF9-A24A-4B4A-9016-9BD077998411}"/>
              </a:ext>
            </a:extLst>
          </p:cNvPr>
          <p:cNvSpPr/>
          <p:nvPr/>
        </p:nvSpPr>
        <p:spPr>
          <a:xfrm>
            <a:off x="1730263" y="510370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E746E5B-4E66-D442-8863-D6E68E02400E}"/>
              </a:ext>
            </a:extLst>
          </p:cNvPr>
          <p:cNvSpPr/>
          <p:nvPr/>
        </p:nvSpPr>
        <p:spPr>
          <a:xfrm>
            <a:off x="2029563" y="509581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48154F2-5891-5F49-9AEE-83AAE0515538}"/>
              </a:ext>
            </a:extLst>
          </p:cNvPr>
          <p:cNvSpPr/>
          <p:nvPr/>
        </p:nvSpPr>
        <p:spPr>
          <a:xfrm>
            <a:off x="2313998" y="509581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A060D03-FD12-3844-92E2-A22036172482}"/>
              </a:ext>
            </a:extLst>
          </p:cNvPr>
          <p:cNvSpPr/>
          <p:nvPr/>
        </p:nvSpPr>
        <p:spPr>
          <a:xfrm>
            <a:off x="2598433" y="509975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5479A36-007B-434B-9A57-2E79CD9885F6}"/>
              </a:ext>
            </a:extLst>
          </p:cNvPr>
          <p:cNvSpPr/>
          <p:nvPr/>
        </p:nvSpPr>
        <p:spPr>
          <a:xfrm>
            <a:off x="2897733" y="510632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93D7FC3-92C6-014A-82B1-F9B5E5F1F662}"/>
              </a:ext>
            </a:extLst>
          </p:cNvPr>
          <p:cNvSpPr/>
          <p:nvPr/>
        </p:nvSpPr>
        <p:spPr>
          <a:xfrm>
            <a:off x="3182168" y="510632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6AB8DB0-43CE-7849-8D1E-B7C00CAAB995}"/>
              </a:ext>
            </a:extLst>
          </p:cNvPr>
          <p:cNvSpPr/>
          <p:nvPr/>
        </p:nvSpPr>
        <p:spPr>
          <a:xfrm>
            <a:off x="3466603" y="511026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A3C9A39-B94E-5B49-82EC-2848E9AD3729}"/>
              </a:ext>
            </a:extLst>
          </p:cNvPr>
          <p:cNvSpPr/>
          <p:nvPr/>
        </p:nvSpPr>
        <p:spPr>
          <a:xfrm>
            <a:off x="1161393" y="483043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231B998-A430-1847-94EF-D7F23D4EA90D}"/>
              </a:ext>
            </a:extLst>
          </p:cNvPr>
          <p:cNvSpPr/>
          <p:nvPr/>
        </p:nvSpPr>
        <p:spPr>
          <a:xfrm>
            <a:off x="1445828" y="483043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D693EC7-7D29-4A42-8FC9-B2610FF1EB07}"/>
              </a:ext>
            </a:extLst>
          </p:cNvPr>
          <p:cNvSpPr/>
          <p:nvPr/>
        </p:nvSpPr>
        <p:spPr>
          <a:xfrm>
            <a:off x="1730263" y="4834373"/>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2AE697D-C6D1-834F-951A-F33C32B72CF8}"/>
              </a:ext>
            </a:extLst>
          </p:cNvPr>
          <p:cNvSpPr/>
          <p:nvPr/>
        </p:nvSpPr>
        <p:spPr>
          <a:xfrm>
            <a:off x="2029563" y="4826491"/>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CB5E317-DC31-F64A-86A4-EAF6212114FC}"/>
              </a:ext>
            </a:extLst>
          </p:cNvPr>
          <p:cNvSpPr/>
          <p:nvPr/>
        </p:nvSpPr>
        <p:spPr>
          <a:xfrm>
            <a:off x="2313998" y="4826491"/>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3D15109-EF5B-6D41-A0DF-572C069EDF21}"/>
              </a:ext>
            </a:extLst>
          </p:cNvPr>
          <p:cNvSpPr/>
          <p:nvPr/>
        </p:nvSpPr>
        <p:spPr>
          <a:xfrm>
            <a:off x="2598433" y="4830432"/>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C1DA748-1A71-D546-AF7D-8AF071C51A5A}"/>
              </a:ext>
            </a:extLst>
          </p:cNvPr>
          <p:cNvSpPr/>
          <p:nvPr/>
        </p:nvSpPr>
        <p:spPr>
          <a:xfrm>
            <a:off x="2897733" y="4837000"/>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3CE6B8-F3CA-3C47-9D51-CB93166DD573}"/>
              </a:ext>
            </a:extLst>
          </p:cNvPr>
          <p:cNvSpPr/>
          <p:nvPr/>
        </p:nvSpPr>
        <p:spPr>
          <a:xfrm>
            <a:off x="3182168" y="483700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277D7B6-58DB-8D4F-8452-A97E53C7D09C}"/>
              </a:ext>
            </a:extLst>
          </p:cNvPr>
          <p:cNvSpPr/>
          <p:nvPr/>
        </p:nvSpPr>
        <p:spPr>
          <a:xfrm>
            <a:off x="3466603" y="484094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77199B-023A-7B48-A7A1-C769825FAB1C}"/>
              </a:ext>
            </a:extLst>
          </p:cNvPr>
          <p:cNvSpPr/>
          <p:nvPr/>
        </p:nvSpPr>
        <p:spPr>
          <a:xfrm>
            <a:off x="3751038" y="484751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F218A59-F71A-434D-AE39-4C2390200C05}"/>
              </a:ext>
            </a:extLst>
          </p:cNvPr>
          <p:cNvSpPr/>
          <p:nvPr/>
        </p:nvSpPr>
        <p:spPr>
          <a:xfrm>
            <a:off x="1161393" y="455059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7781534-5EA9-E24C-B0CA-C5E8582FA645}"/>
              </a:ext>
            </a:extLst>
          </p:cNvPr>
          <p:cNvSpPr/>
          <p:nvPr/>
        </p:nvSpPr>
        <p:spPr>
          <a:xfrm>
            <a:off x="1445828" y="455059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710DD7C-0D06-7043-BFC4-FA7260133214}"/>
              </a:ext>
            </a:extLst>
          </p:cNvPr>
          <p:cNvSpPr/>
          <p:nvPr/>
        </p:nvSpPr>
        <p:spPr>
          <a:xfrm>
            <a:off x="1730263" y="4554534"/>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BF52FC4-B575-A649-91E5-1E871793E873}"/>
              </a:ext>
            </a:extLst>
          </p:cNvPr>
          <p:cNvSpPr/>
          <p:nvPr/>
        </p:nvSpPr>
        <p:spPr>
          <a:xfrm>
            <a:off x="2029563" y="4546652"/>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D8E3AD3-58FB-F045-AD98-E5041B222CD8}"/>
              </a:ext>
            </a:extLst>
          </p:cNvPr>
          <p:cNvSpPr/>
          <p:nvPr/>
        </p:nvSpPr>
        <p:spPr>
          <a:xfrm>
            <a:off x="2313998" y="4546652"/>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13517F-5F2A-684C-8783-D294216274FB}"/>
              </a:ext>
            </a:extLst>
          </p:cNvPr>
          <p:cNvSpPr/>
          <p:nvPr/>
        </p:nvSpPr>
        <p:spPr>
          <a:xfrm>
            <a:off x="2598433" y="4550593"/>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D69831D-1DE5-3140-BAE4-5F3452535F4F}"/>
              </a:ext>
            </a:extLst>
          </p:cNvPr>
          <p:cNvSpPr/>
          <p:nvPr/>
        </p:nvSpPr>
        <p:spPr>
          <a:xfrm>
            <a:off x="2897733" y="4557161"/>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69F76EA-8490-254F-9DD0-1D0AC4D55B3F}"/>
              </a:ext>
            </a:extLst>
          </p:cNvPr>
          <p:cNvSpPr/>
          <p:nvPr/>
        </p:nvSpPr>
        <p:spPr>
          <a:xfrm>
            <a:off x="3182168" y="455716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AFEA3F-E4C8-0C4C-863C-7F53691376DA}"/>
              </a:ext>
            </a:extLst>
          </p:cNvPr>
          <p:cNvSpPr/>
          <p:nvPr/>
        </p:nvSpPr>
        <p:spPr>
          <a:xfrm>
            <a:off x="3466603" y="456110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C4311B-0A4D-E64A-8822-BFBD920FB60B}"/>
              </a:ext>
            </a:extLst>
          </p:cNvPr>
          <p:cNvSpPr/>
          <p:nvPr/>
        </p:nvSpPr>
        <p:spPr>
          <a:xfrm>
            <a:off x="3751038" y="456767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26DD5B7-C4C9-5E42-B9AF-591C60F2C6F3}"/>
              </a:ext>
            </a:extLst>
          </p:cNvPr>
          <p:cNvSpPr/>
          <p:nvPr/>
        </p:nvSpPr>
        <p:spPr>
          <a:xfrm>
            <a:off x="1161393" y="428126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F9ED7CF-48C3-0E4B-A7E7-25A04AAFA27F}"/>
              </a:ext>
            </a:extLst>
          </p:cNvPr>
          <p:cNvSpPr/>
          <p:nvPr/>
        </p:nvSpPr>
        <p:spPr>
          <a:xfrm>
            <a:off x="1445828" y="428126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0CA8B53-81DC-714C-8408-EBE94EFD08B5}"/>
              </a:ext>
            </a:extLst>
          </p:cNvPr>
          <p:cNvSpPr/>
          <p:nvPr/>
        </p:nvSpPr>
        <p:spPr>
          <a:xfrm>
            <a:off x="1730263" y="4285207"/>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9E6B72-1ACB-6E41-AF28-83B6737A92DA}"/>
              </a:ext>
            </a:extLst>
          </p:cNvPr>
          <p:cNvSpPr/>
          <p:nvPr/>
        </p:nvSpPr>
        <p:spPr>
          <a:xfrm>
            <a:off x="2029563" y="4277325"/>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220FAD-D897-2B42-AF75-5211E3924D56}"/>
              </a:ext>
            </a:extLst>
          </p:cNvPr>
          <p:cNvSpPr/>
          <p:nvPr/>
        </p:nvSpPr>
        <p:spPr>
          <a:xfrm>
            <a:off x="2313998" y="4277325"/>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B6331B2-CEBE-C249-85C0-EFAA24578D2E}"/>
              </a:ext>
            </a:extLst>
          </p:cNvPr>
          <p:cNvSpPr/>
          <p:nvPr/>
        </p:nvSpPr>
        <p:spPr>
          <a:xfrm>
            <a:off x="2598433" y="4281266"/>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165CE0A-F603-DB44-B9D8-33AB971628CC}"/>
              </a:ext>
            </a:extLst>
          </p:cNvPr>
          <p:cNvSpPr/>
          <p:nvPr/>
        </p:nvSpPr>
        <p:spPr>
          <a:xfrm>
            <a:off x="2897733" y="4287834"/>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D9D4E76-94CE-AB45-90A0-6E3444AA2259}"/>
              </a:ext>
            </a:extLst>
          </p:cNvPr>
          <p:cNvSpPr/>
          <p:nvPr/>
        </p:nvSpPr>
        <p:spPr>
          <a:xfrm>
            <a:off x="3182168" y="4287834"/>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66A144A-691A-924E-942C-5D66EE76B792}"/>
              </a:ext>
            </a:extLst>
          </p:cNvPr>
          <p:cNvSpPr/>
          <p:nvPr/>
        </p:nvSpPr>
        <p:spPr>
          <a:xfrm>
            <a:off x="3466603" y="4291775"/>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D845E82-AA33-1E43-8BD7-9009F39CA507}"/>
              </a:ext>
            </a:extLst>
          </p:cNvPr>
          <p:cNvSpPr/>
          <p:nvPr/>
        </p:nvSpPr>
        <p:spPr>
          <a:xfrm>
            <a:off x="3751038" y="429834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F311449-E863-1A41-9D3F-82605EF1FC51}"/>
              </a:ext>
            </a:extLst>
          </p:cNvPr>
          <p:cNvSpPr/>
          <p:nvPr/>
        </p:nvSpPr>
        <p:spPr>
          <a:xfrm>
            <a:off x="1161393" y="402507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2AA55A3-C230-E541-A036-A98064094B1D}"/>
              </a:ext>
            </a:extLst>
          </p:cNvPr>
          <p:cNvSpPr/>
          <p:nvPr/>
        </p:nvSpPr>
        <p:spPr>
          <a:xfrm>
            <a:off x="1445828" y="402507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A57EAA-FF68-D541-82B2-860536F34105}"/>
              </a:ext>
            </a:extLst>
          </p:cNvPr>
          <p:cNvSpPr/>
          <p:nvPr/>
        </p:nvSpPr>
        <p:spPr>
          <a:xfrm>
            <a:off x="1730263" y="4029016"/>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CA7682D-091F-4B4C-8060-BB6CB0135F10}"/>
              </a:ext>
            </a:extLst>
          </p:cNvPr>
          <p:cNvSpPr/>
          <p:nvPr/>
        </p:nvSpPr>
        <p:spPr>
          <a:xfrm>
            <a:off x="2029563" y="4021134"/>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DA10335-1175-F54A-9090-CAE1EC562B2A}"/>
              </a:ext>
            </a:extLst>
          </p:cNvPr>
          <p:cNvSpPr/>
          <p:nvPr/>
        </p:nvSpPr>
        <p:spPr>
          <a:xfrm>
            <a:off x="2313998" y="4021134"/>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665A456-6B46-2243-87CA-19E66E340D56}"/>
              </a:ext>
            </a:extLst>
          </p:cNvPr>
          <p:cNvSpPr/>
          <p:nvPr/>
        </p:nvSpPr>
        <p:spPr>
          <a:xfrm>
            <a:off x="2598433" y="4025075"/>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6244C6-015A-F44D-B442-C0DD79963105}"/>
              </a:ext>
            </a:extLst>
          </p:cNvPr>
          <p:cNvSpPr/>
          <p:nvPr/>
        </p:nvSpPr>
        <p:spPr>
          <a:xfrm>
            <a:off x="2897733" y="4031643"/>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E7D6D39-2329-F745-8AFB-8BA7D52567ED}"/>
              </a:ext>
            </a:extLst>
          </p:cNvPr>
          <p:cNvSpPr/>
          <p:nvPr/>
        </p:nvSpPr>
        <p:spPr>
          <a:xfrm>
            <a:off x="3182168" y="403164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9B85CFA-98D1-BC45-BAD4-10ECB3DA8C26}"/>
              </a:ext>
            </a:extLst>
          </p:cNvPr>
          <p:cNvSpPr/>
          <p:nvPr/>
        </p:nvSpPr>
        <p:spPr>
          <a:xfrm>
            <a:off x="3466603" y="403558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B2E0D5E-03BC-994F-BE89-80C4A6B4BD27}"/>
              </a:ext>
            </a:extLst>
          </p:cNvPr>
          <p:cNvSpPr/>
          <p:nvPr/>
        </p:nvSpPr>
        <p:spPr>
          <a:xfrm>
            <a:off x="3751038" y="404215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7A1951A-F38B-D245-BB99-B41D53441EAF}"/>
              </a:ext>
            </a:extLst>
          </p:cNvPr>
          <p:cNvSpPr/>
          <p:nvPr/>
        </p:nvSpPr>
        <p:spPr>
          <a:xfrm>
            <a:off x="1161393" y="37557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361CC4E-3A6E-E346-846A-57FEDD758E17}"/>
              </a:ext>
            </a:extLst>
          </p:cNvPr>
          <p:cNvSpPr/>
          <p:nvPr/>
        </p:nvSpPr>
        <p:spPr>
          <a:xfrm>
            <a:off x="1445828" y="37557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86D28DA-B2DE-0047-88A8-AAC09EEC2E5C}"/>
              </a:ext>
            </a:extLst>
          </p:cNvPr>
          <p:cNvSpPr/>
          <p:nvPr/>
        </p:nvSpPr>
        <p:spPr>
          <a:xfrm>
            <a:off x="1730263" y="3759689"/>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61DD52E-56BF-7B42-8965-91C1EA4A514F}"/>
              </a:ext>
            </a:extLst>
          </p:cNvPr>
          <p:cNvSpPr/>
          <p:nvPr/>
        </p:nvSpPr>
        <p:spPr>
          <a:xfrm>
            <a:off x="2029563" y="3751807"/>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0790F9-9FA9-7F42-995C-446F10FDF59D}"/>
              </a:ext>
            </a:extLst>
          </p:cNvPr>
          <p:cNvSpPr/>
          <p:nvPr/>
        </p:nvSpPr>
        <p:spPr>
          <a:xfrm>
            <a:off x="2313998" y="3751807"/>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DD3988C-B393-B441-8EC0-AFD43BD65C4B}"/>
              </a:ext>
            </a:extLst>
          </p:cNvPr>
          <p:cNvSpPr/>
          <p:nvPr/>
        </p:nvSpPr>
        <p:spPr>
          <a:xfrm>
            <a:off x="2598433" y="3755748"/>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46BCDE2-5DEE-C648-91E3-E92CC4852932}"/>
              </a:ext>
            </a:extLst>
          </p:cNvPr>
          <p:cNvSpPr/>
          <p:nvPr/>
        </p:nvSpPr>
        <p:spPr>
          <a:xfrm>
            <a:off x="2897733" y="3762316"/>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1B2D2EF-D18D-B545-B469-25AB81E6C2AD}"/>
              </a:ext>
            </a:extLst>
          </p:cNvPr>
          <p:cNvSpPr/>
          <p:nvPr/>
        </p:nvSpPr>
        <p:spPr>
          <a:xfrm>
            <a:off x="3182168" y="376231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C66E91-01C3-9C49-9683-4DEF2659A9D5}"/>
              </a:ext>
            </a:extLst>
          </p:cNvPr>
          <p:cNvSpPr/>
          <p:nvPr/>
        </p:nvSpPr>
        <p:spPr>
          <a:xfrm>
            <a:off x="3466603" y="376625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5DF4023-251E-7B46-A5C2-B3F096503012}"/>
              </a:ext>
            </a:extLst>
          </p:cNvPr>
          <p:cNvSpPr/>
          <p:nvPr/>
        </p:nvSpPr>
        <p:spPr>
          <a:xfrm>
            <a:off x="3751038" y="377282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890686D-60E5-8042-9D9F-2AF0394255B4}"/>
              </a:ext>
            </a:extLst>
          </p:cNvPr>
          <p:cNvSpPr/>
          <p:nvPr/>
        </p:nvSpPr>
        <p:spPr>
          <a:xfrm>
            <a:off x="1161393" y="348116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C0E8E57-6159-CF4D-89E6-854B89AEAA40}"/>
              </a:ext>
            </a:extLst>
          </p:cNvPr>
          <p:cNvSpPr/>
          <p:nvPr/>
        </p:nvSpPr>
        <p:spPr>
          <a:xfrm>
            <a:off x="1445828" y="348116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1259905-371D-F643-B6E0-D764B2F8AD3C}"/>
              </a:ext>
            </a:extLst>
          </p:cNvPr>
          <p:cNvSpPr/>
          <p:nvPr/>
        </p:nvSpPr>
        <p:spPr>
          <a:xfrm>
            <a:off x="1730263" y="348510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CFEEB76-E4E6-5A46-98A7-5526F02B5B2E}"/>
              </a:ext>
            </a:extLst>
          </p:cNvPr>
          <p:cNvSpPr/>
          <p:nvPr/>
        </p:nvSpPr>
        <p:spPr>
          <a:xfrm>
            <a:off x="2029563" y="347722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13E1B5D-7913-3140-B1FF-839E89613028}"/>
              </a:ext>
            </a:extLst>
          </p:cNvPr>
          <p:cNvSpPr/>
          <p:nvPr/>
        </p:nvSpPr>
        <p:spPr>
          <a:xfrm>
            <a:off x="2313998" y="3477225"/>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7447785-21A2-AB48-B256-0FB08A96A359}"/>
              </a:ext>
            </a:extLst>
          </p:cNvPr>
          <p:cNvSpPr/>
          <p:nvPr/>
        </p:nvSpPr>
        <p:spPr>
          <a:xfrm>
            <a:off x="2598433" y="348116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4A13145-2B7C-6640-B1D4-7EC00712AC70}"/>
              </a:ext>
            </a:extLst>
          </p:cNvPr>
          <p:cNvSpPr/>
          <p:nvPr/>
        </p:nvSpPr>
        <p:spPr>
          <a:xfrm>
            <a:off x="2897733" y="348773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A51D7E2-4032-694B-AB1E-7B99B9177DE3}"/>
              </a:ext>
            </a:extLst>
          </p:cNvPr>
          <p:cNvSpPr/>
          <p:nvPr/>
        </p:nvSpPr>
        <p:spPr>
          <a:xfrm>
            <a:off x="3182168" y="348773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0EA3CC6-C6E9-2542-B7DE-1B6368E0FF00}"/>
              </a:ext>
            </a:extLst>
          </p:cNvPr>
          <p:cNvSpPr/>
          <p:nvPr/>
        </p:nvSpPr>
        <p:spPr>
          <a:xfrm>
            <a:off x="3466603" y="349167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B833C30-1A02-8A4E-9344-A1399A0A2562}"/>
              </a:ext>
            </a:extLst>
          </p:cNvPr>
          <p:cNvSpPr/>
          <p:nvPr/>
        </p:nvSpPr>
        <p:spPr>
          <a:xfrm>
            <a:off x="3751038" y="349824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D931C3F-3823-CA4B-BCD1-C6B5C9C9E9AE}"/>
              </a:ext>
            </a:extLst>
          </p:cNvPr>
          <p:cNvSpPr/>
          <p:nvPr/>
        </p:nvSpPr>
        <p:spPr>
          <a:xfrm>
            <a:off x="1161393" y="321183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EDFE9C0-76FD-2D44-BA5B-FCF3AA3E1A11}"/>
              </a:ext>
            </a:extLst>
          </p:cNvPr>
          <p:cNvSpPr/>
          <p:nvPr/>
        </p:nvSpPr>
        <p:spPr>
          <a:xfrm>
            <a:off x="1445828" y="321183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71EF70F-BB1E-9644-91C0-2E32EB95CF75}"/>
              </a:ext>
            </a:extLst>
          </p:cNvPr>
          <p:cNvSpPr/>
          <p:nvPr/>
        </p:nvSpPr>
        <p:spPr>
          <a:xfrm>
            <a:off x="1730263" y="321578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6923C61-F5E3-AA4C-8342-70C482290E71}"/>
              </a:ext>
            </a:extLst>
          </p:cNvPr>
          <p:cNvSpPr/>
          <p:nvPr/>
        </p:nvSpPr>
        <p:spPr>
          <a:xfrm>
            <a:off x="2029563" y="320789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5BCC3500-1FB9-5C44-8C2E-2CB7CAD701F0}"/>
              </a:ext>
            </a:extLst>
          </p:cNvPr>
          <p:cNvSpPr/>
          <p:nvPr/>
        </p:nvSpPr>
        <p:spPr>
          <a:xfrm>
            <a:off x="2313998" y="3207898"/>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502934C-9E68-8146-8DBC-D8C256D35601}"/>
              </a:ext>
            </a:extLst>
          </p:cNvPr>
          <p:cNvSpPr/>
          <p:nvPr/>
        </p:nvSpPr>
        <p:spPr>
          <a:xfrm>
            <a:off x="2598433" y="321183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40B8F63-F463-7E47-98D7-C669C8D4CBCF}"/>
              </a:ext>
            </a:extLst>
          </p:cNvPr>
          <p:cNvSpPr/>
          <p:nvPr/>
        </p:nvSpPr>
        <p:spPr>
          <a:xfrm>
            <a:off x="2897733" y="321840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1B7444C-CC94-1447-82A4-505007F5D240}"/>
              </a:ext>
            </a:extLst>
          </p:cNvPr>
          <p:cNvSpPr/>
          <p:nvPr/>
        </p:nvSpPr>
        <p:spPr>
          <a:xfrm>
            <a:off x="3182168" y="321840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D6880BC-ED41-EC42-89A9-8625C39D0B84}"/>
              </a:ext>
            </a:extLst>
          </p:cNvPr>
          <p:cNvSpPr/>
          <p:nvPr/>
        </p:nvSpPr>
        <p:spPr>
          <a:xfrm>
            <a:off x="3466603" y="32223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F72FE7B-1FE1-EE4B-8EAA-615E14D5F3B2}"/>
              </a:ext>
            </a:extLst>
          </p:cNvPr>
          <p:cNvSpPr/>
          <p:nvPr/>
        </p:nvSpPr>
        <p:spPr>
          <a:xfrm>
            <a:off x="3751038" y="322891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ight Brace 99">
            <a:extLst>
              <a:ext uri="{FF2B5EF4-FFF2-40B4-BE49-F238E27FC236}">
                <a16:creationId xmlns:a16="http://schemas.microsoft.com/office/drawing/2014/main" id="{0F28EFD1-6D2D-0842-8672-9B4E83906214}"/>
              </a:ext>
            </a:extLst>
          </p:cNvPr>
          <p:cNvSpPr/>
          <p:nvPr/>
        </p:nvSpPr>
        <p:spPr>
          <a:xfrm rot="2690458">
            <a:off x="4351697" y="3349153"/>
            <a:ext cx="273269" cy="3177480"/>
          </a:xfrm>
          <a:prstGeom prst="rightBrace">
            <a:avLst>
              <a:gd name="adj1" fmla="val 21214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TextBox 100">
            <a:extLst>
              <a:ext uri="{FF2B5EF4-FFF2-40B4-BE49-F238E27FC236}">
                <a16:creationId xmlns:a16="http://schemas.microsoft.com/office/drawing/2014/main" id="{9D394378-BE6B-F648-BC01-EE547EA758AA}"/>
              </a:ext>
            </a:extLst>
          </p:cNvPr>
          <p:cNvSpPr txBox="1"/>
          <p:nvPr/>
        </p:nvSpPr>
        <p:spPr>
          <a:xfrm rot="18824219">
            <a:off x="3818552" y="4798695"/>
            <a:ext cx="2301411" cy="646331"/>
          </a:xfrm>
          <a:prstGeom prst="rect">
            <a:avLst/>
          </a:prstGeom>
          <a:noFill/>
        </p:spPr>
        <p:txBody>
          <a:bodyPr wrap="square" rtlCol="0">
            <a:spAutoFit/>
          </a:bodyPr>
          <a:lstStyle/>
          <a:p>
            <a:r>
              <a:rPr lang="en-US" dirty="0"/>
              <a:t>Temporal Frequency </a:t>
            </a:r>
          </a:p>
          <a:p>
            <a:r>
              <a:rPr lang="en-US" dirty="0"/>
              <a:t>(e.g., 3 </a:t>
            </a:r>
            <a:r>
              <a:rPr lang="en-US" dirty="0" err="1"/>
              <a:t>hrly</a:t>
            </a:r>
            <a:r>
              <a:rPr lang="en-US" dirty="0"/>
              <a:t>)</a:t>
            </a:r>
          </a:p>
        </p:txBody>
      </p:sp>
      <p:sp>
        <p:nvSpPr>
          <p:cNvPr id="102" name="Rectangle 101">
            <a:extLst>
              <a:ext uri="{FF2B5EF4-FFF2-40B4-BE49-F238E27FC236}">
                <a16:creationId xmlns:a16="http://schemas.microsoft.com/office/drawing/2014/main" id="{6C1F15D1-A2F6-5547-B214-1F8BD560D3E4}"/>
              </a:ext>
            </a:extLst>
          </p:cNvPr>
          <p:cNvSpPr/>
          <p:nvPr/>
        </p:nvSpPr>
        <p:spPr>
          <a:xfrm>
            <a:off x="7977259" y="1284667"/>
            <a:ext cx="2975084" cy="27574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0BD14D5-9798-4744-B4F0-8519437FCB38}"/>
              </a:ext>
            </a:extLst>
          </p:cNvPr>
          <p:cNvSpPr/>
          <p:nvPr/>
        </p:nvSpPr>
        <p:spPr>
          <a:xfrm>
            <a:off x="8072507" y="376625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590F448-2B05-9241-8065-67267A163A1B}"/>
              </a:ext>
            </a:extLst>
          </p:cNvPr>
          <p:cNvSpPr/>
          <p:nvPr/>
        </p:nvSpPr>
        <p:spPr>
          <a:xfrm>
            <a:off x="8356942" y="376625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36774B3-910A-8C4A-B724-9DC36F600105}"/>
              </a:ext>
            </a:extLst>
          </p:cNvPr>
          <p:cNvSpPr/>
          <p:nvPr/>
        </p:nvSpPr>
        <p:spPr>
          <a:xfrm>
            <a:off x="8641377" y="3770199"/>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F0A75B1-1BF9-1847-9B62-7167339EBFC0}"/>
              </a:ext>
            </a:extLst>
          </p:cNvPr>
          <p:cNvSpPr/>
          <p:nvPr/>
        </p:nvSpPr>
        <p:spPr>
          <a:xfrm>
            <a:off x="8940677" y="3762317"/>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8AE5452-F4E4-FC43-9D48-F9682E42A344}"/>
              </a:ext>
            </a:extLst>
          </p:cNvPr>
          <p:cNvSpPr/>
          <p:nvPr/>
        </p:nvSpPr>
        <p:spPr>
          <a:xfrm>
            <a:off x="9225112" y="3762317"/>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21ED422-2CB4-B843-B2E0-6EADB266A27B}"/>
              </a:ext>
            </a:extLst>
          </p:cNvPr>
          <p:cNvSpPr/>
          <p:nvPr/>
        </p:nvSpPr>
        <p:spPr>
          <a:xfrm>
            <a:off x="9509547" y="3766258"/>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F5EB6CA-ECAB-1D40-A30D-61B2829F3504}"/>
              </a:ext>
            </a:extLst>
          </p:cNvPr>
          <p:cNvSpPr/>
          <p:nvPr/>
        </p:nvSpPr>
        <p:spPr>
          <a:xfrm>
            <a:off x="9808847" y="377282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39ED19D5-B2B9-A64A-AA86-63E392A81F5E}"/>
              </a:ext>
            </a:extLst>
          </p:cNvPr>
          <p:cNvSpPr/>
          <p:nvPr/>
        </p:nvSpPr>
        <p:spPr>
          <a:xfrm>
            <a:off x="10093282" y="377282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90DF96D-F486-6A41-8F53-513C1C649AE0}"/>
              </a:ext>
            </a:extLst>
          </p:cNvPr>
          <p:cNvSpPr/>
          <p:nvPr/>
        </p:nvSpPr>
        <p:spPr>
          <a:xfrm>
            <a:off x="10377717" y="377676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BAA2EC9-CAFA-BE48-9B66-5F4CCF9A99AC}"/>
              </a:ext>
            </a:extLst>
          </p:cNvPr>
          <p:cNvSpPr/>
          <p:nvPr/>
        </p:nvSpPr>
        <p:spPr>
          <a:xfrm>
            <a:off x="10662152" y="378333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69D91B1-85FF-0D4A-B44E-D0B11B1897BF}"/>
              </a:ext>
            </a:extLst>
          </p:cNvPr>
          <p:cNvSpPr/>
          <p:nvPr/>
        </p:nvSpPr>
        <p:spPr>
          <a:xfrm>
            <a:off x="8072507" y="349693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8ED8AB-3A73-7C44-B226-E1B04FC30285}"/>
              </a:ext>
            </a:extLst>
          </p:cNvPr>
          <p:cNvSpPr/>
          <p:nvPr/>
        </p:nvSpPr>
        <p:spPr>
          <a:xfrm>
            <a:off x="8356942" y="3496931"/>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B6556C1-E92F-3F41-AD36-53E56F46ED56}"/>
              </a:ext>
            </a:extLst>
          </p:cNvPr>
          <p:cNvSpPr/>
          <p:nvPr/>
        </p:nvSpPr>
        <p:spPr>
          <a:xfrm>
            <a:off x="8641377" y="3500872"/>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1CA82B8-93D1-7C45-80C1-7765092285F8}"/>
              </a:ext>
            </a:extLst>
          </p:cNvPr>
          <p:cNvSpPr/>
          <p:nvPr/>
        </p:nvSpPr>
        <p:spPr>
          <a:xfrm>
            <a:off x="8940677" y="3492990"/>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C71DF1F-A532-9442-A066-AB497A965987}"/>
              </a:ext>
            </a:extLst>
          </p:cNvPr>
          <p:cNvSpPr/>
          <p:nvPr/>
        </p:nvSpPr>
        <p:spPr>
          <a:xfrm>
            <a:off x="9225112" y="3492990"/>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5B87DCA-79F1-8842-8285-9F2234B07593}"/>
              </a:ext>
            </a:extLst>
          </p:cNvPr>
          <p:cNvSpPr/>
          <p:nvPr/>
        </p:nvSpPr>
        <p:spPr>
          <a:xfrm>
            <a:off x="9509547" y="3496931"/>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AE33429-CA79-1848-83AD-F559F4786F45}"/>
              </a:ext>
            </a:extLst>
          </p:cNvPr>
          <p:cNvSpPr/>
          <p:nvPr/>
        </p:nvSpPr>
        <p:spPr>
          <a:xfrm>
            <a:off x="9808847" y="3503499"/>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D1A4AA3-658D-764A-9667-BB9B158AED52}"/>
              </a:ext>
            </a:extLst>
          </p:cNvPr>
          <p:cNvSpPr/>
          <p:nvPr/>
        </p:nvSpPr>
        <p:spPr>
          <a:xfrm>
            <a:off x="10093282" y="350349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3E840780-47A8-F74A-992A-E95474B971AA}"/>
              </a:ext>
            </a:extLst>
          </p:cNvPr>
          <p:cNvSpPr/>
          <p:nvPr/>
        </p:nvSpPr>
        <p:spPr>
          <a:xfrm>
            <a:off x="10377717" y="350744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0EC88C8-6756-3942-996C-62B7514F7EF7}"/>
              </a:ext>
            </a:extLst>
          </p:cNvPr>
          <p:cNvSpPr/>
          <p:nvPr/>
        </p:nvSpPr>
        <p:spPr>
          <a:xfrm>
            <a:off x="10662152" y="351401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EE0A073E-F3B9-8F48-B90E-D509D2CFB24A}"/>
              </a:ext>
            </a:extLst>
          </p:cNvPr>
          <p:cNvSpPr/>
          <p:nvPr/>
        </p:nvSpPr>
        <p:spPr>
          <a:xfrm>
            <a:off x="8072507" y="323811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ACA6818-A398-F741-93EE-A1F26442590A}"/>
              </a:ext>
            </a:extLst>
          </p:cNvPr>
          <p:cNvSpPr/>
          <p:nvPr/>
        </p:nvSpPr>
        <p:spPr>
          <a:xfrm>
            <a:off x="8356942" y="323811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0875D0E-7465-004D-9FAE-C2F82E1F1B57}"/>
              </a:ext>
            </a:extLst>
          </p:cNvPr>
          <p:cNvSpPr/>
          <p:nvPr/>
        </p:nvSpPr>
        <p:spPr>
          <a:xfrm>
            <a:off x="8641377" y="3242055"/>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A52F41E-DE99-CA4A-BD0E-9496CA3406FC}"/>
              </a:ext>
            </a:extLst>
          </p:cNvPr>
          <p:cNvSpPr/>
          <p:nvPr/>
        </p:nvSpPr>
        <p:spPr>
          <a:xfrm>
            <a:off x="8940677" y="3234173"/>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4BF9551-AA02-9744-BB03-B521847A9C45}"/>
              </a:ext>
            </a:extLst>
          </p:cNvPr>
          <p:cNvSpPr/>
          <p:nvPr/>
        </p:nvSpPr>
        <p:spPr>
          <a:xfrm>
            <a:off x="9225112" y="3234173"/>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24057100-6A46-B248-93BA-FB3861D9B2A8}"/>
              </a:ext>
            </a:extLst>
          </p:cNvPr>
          <p:cNvSpPr/>
          <p:nvPr/>
        </p:nvSpPr>
        <p:spPr>
          <a:xfrm>
            <a:off x="9509547" y="3238114"/>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51A40EC-59AF-594F-B6DA-3E9A5606D6BF}"/>
              </a:ext>
            </a:extLst>
          </p:cNvPr>
          <p:cNvSpPr/>
          <p:nvPr/>
        </p:nvSpPr>
        <p:spPr>
          <a:xfrm>
            <a:off x="9808847" y="3244682"/>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2D51512-E75F-9943-9BA2-804F65BDEF59}"/>
              </a:ext>
            </a:extLst>
          </p:cNvPr>
          <p:cNvSpPr/>
          <p:nvPr/>
        </p:nvSpPr>
        <p:spPr>
          <a:xfrm>
            <a:off x="10093282" y="324468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D21BD69-FC6F-F948-ABFE-8C58784B2791}"/>
              </a:ext>
            </a:extLst>
          </p:cNvPr>
          <p:cNvSpPr/>
          <p:nvPr/>
        </p:nvSpPr>
        <p:spPr>
          <a:xfrm>
            <a:off x="10377717" y="324862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88E184D-7EBA-9A40-B43E-96B6BF16988F}"/>
              </a:ext>
            </a:extLst>
          </p:cNvPr>
          <p:cNvSpPr/>
          <p:nvPr/>
        </p:nvSpPr>
        <p:spPr>
          <a:xfrm>
            <a:off x="10662152" y="325519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52225B7-6A3B-7F4B-8B47-E46649B9260F}"/>
              </a:ext>
            </a:extLst>
          </p:cNvPr>
          <p:cNvSpPr/>
          <p:nvPr/>
        </p:nvSpPr>
        <p:spPr>
          <a:xfrm>
            <a:off x="8072507" y="296878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89C10363-FCDF-E844-A4D5-E4F14C166161}"/>
              </a:ext>
            </a:extLst>
          </p:cNvPr>
          <p:cNvSpPr/>
          <p:nvPr/>
        </p:nvSpPr>
        <p:spPr>
          <a:xfrm>
            <a:off x="8356942" y="296878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C8FBCFF-AB58-6D48-87DE-71B4DFD9BDD1}"/>
              </a:ext>
            </a:extLst>
          </p:cNvPr>
          <p:cNvSpPr/>
          <p:nvPr/>
        </p:nvSpPr>
        <p:spPr>
          <a:xfrm>
            <a:off x="8641377" y="2972728"/>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35757FFD-72EA-6040-A8D6-B1EA60896208}"/>
              </a:ext>
            </a:extLst>
          </p:cNvPr>
          <p:cNvSpPr/>
          <p:nvPr/>
        </p:nvSpPr>
        <p:spPr>
          <a:xfrm>
            <a:off x="8940677" y="296484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F94E5244-5B08-4549-9DBA-CA3995066C13}"/>
              </a:ext>
            </a:extLst>
          </p:cNvPr>
          <p:cNvSpPr/>
          <p:nvPr/>
        </p:nvSpPr>
        <p:spPr>
          <a:xfrm>
            <a:off x="9225112" y="296484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6785B618-D5FA-A84D-9B97-66BA776DE4F5}"/>
              </a:ext>
            </a:extLst>
          </p:cNvPr>
          <p:cNvSpPr/>
          <p:nvPr/>
        </p:nvSpPr>
        <p:spPr>
          <a:xfrm>
            <a:off x="9509547" y="2968787"/>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3CD0E476-C9C2-3846-9D26-FC4C35476AFA}"/>
              </a:ext>
            </a:extLst>
          </p:cNvPr>
          <p:cNvSpPr/>
          <p:nvPr/>
        </p:nvSpPr>
        <p:spPr>
          <a:xfrm>
            <a:off x="9808847" y="2975355"/>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6F017C4-F3F8-D04E-B403-5F82C56969D2}"/>
              </a:ext>
            </a:extLst>
          </p:cNvPr>
          <p:cNvSpPr/>
          <p:nvPr/>
        </p:nvSpPr>
        <p:spPr>
          <a:xfrm>
            <a:off x="10093282" y="2975355"/>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2E6FE784-8E24-A447-8CEE-B907FA880618}"/>
              </a:ext>
            </a:extLst>
          </p:cNvPr>
          <p:cNvSpPr/>
          <p:nvPr/>
        </p:nvSpPr>
        <p:spPr>
          <a:xfrm>
            <a:off x="10377717" y="297929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5D01A5E2-A902-A546-9368-28F4D1BB3B96}"/>
              </a:ext>
            </a:extLst>
          </p:cNvPr>
          <p:cNvSpPr/>
          <p:nvPr/>
        </p:nvSpPr>
        <p:spPr>
          <a:xfrm>
            <a:off x="10662152" y="298586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7069A89-4BB2-6E48-8FD3-87B10718B750}"/>
              </a:ext>
            </a:extLst>
          </p:cNvPr>
          <p:cNvSpPr/>
          <p:nvPr/>
        </p:nvSpPr>
        <p:spPr>
          <a:xfrm>
            <a:off x="8072507" y="26889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7F761E7B-08C7-5940-940E-28B2E3C14300}"/>
              </a:ext>
            </a:extLst>
          </p:cNvPr>
          <p:cNvSpPr/>
          <p:nvPr/>
        </p:nvSpPr>
        <p:spPr>
          <a:xfrm>
            <a:off x="8356942" y="26889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D441B3ED-BCDB-7D48-A39F-19645B5DACE8}"/>
              </a:ext>
            </a:extLst>
          </p:cNvPr>
          <p:cNvSpPr/>
          <p:nvPr/>
        </p:nvSpPr>
        <p:spPr>
          <a:xfrm>
            <a:off x="8641377" y="2692889"/>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6104DFA3-37F4-8A43-AB27-43069393C3E6}"/>
              </a:ext>
            </a:extLst>
          </p:cNvPr>
          <p:cNvSpPr/>
          <p:nvPr/>
        </p:nvSpPr>
        <p:spPr>
          <a:xfrm>
            <a:off x="8940677" y="2685007"/>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E45F400-CCE1-0649-A26B-AFC7287C6173}"/>
              </a:ext>
            </a:extLst>
          </p:cNvPr>
          <p:cNvSpPr/>
          <p:nvPr/>
        </p:nvSpPr>
        <p:spPr>
          <a:xfrm>
            <a:off x="9225112" y="2685007"/>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45FF89B-2FA2-E94A-91E0-F7C6EF6C380B}"/>
              </a:ext>
            </a:extLst>
          </p:cNvPr>
          <p:cNvSpPr/>
          <p:nvPr/>
        </p:nvSpPr>
        <p:spPr>
          <a:xfrm>
            <a:off x="9509547" y="2688948"/>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58B40E8-AD0B-5D40-A1F0-9EAA9BC00727}"/>
              </a:ext>
            </a:extLst>
          </p:cNvPr>
          <p:cNvSpPr/>
          <p:nvPr/>
        </p:nvSpPr>
        <p:spPr>
          <a:xfrm>
            <a:off x="9808847" y="269551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658BF5A-22CC-D942-B9D3-2DE9FFAB64DC}"/>
              </a:ext>
            </a:extLst>
          </p:cNvPr>
          <p:cNvSpPr/>
          <p:nvPr/>
        </p:nvSpPr>
        <p:spPr>
          <a:xfrm>
            <a:off x="10093282" y="269551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F94E87B4-3B49-D449-8863-80BE487CAA31}"/>
              </a:ext>
            </a:extLst>
          </p:cNvPr>
          <p:cNvSpPr/>
          <p:nvPr/>
        </p:nvSpPr>
        <p:spPr>
          <a:xfrm>
            <a:off x="10377717" y="269945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5614891-F248-204E-83FE-A066A20806E5}"/>
              </a:ext>
            </a:extLst>
          </p:cNvPr>
          <p:cNvSpPr/>
          <p:nvPr/>
        </p:nvSpPr>
        <p:spPr>
          <a:xfrm>
            <a:off x="10662152" y="270602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50CFC6C-CACB-2D4B-878C-989E9FBF81DD}"/>
              </a:ext>
            </a:extLst>
          </p:cNvPr>
          <p:cNvSpPr/>
          <p:nvPr/>
        </p:nvSpPr>
        <p:spPr>
          <a:xfrm>
            <a:off x="8072507" y="241962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D1F8A2A-14DD-2942-A913-788C36A8A5F3}"/>
              </a:ext>
            </a:extLst>
          </p:cNvPr>
          <p:cNvSpPr/>
          <p:nvPr/>
        </p:nvSpPr>
        <p:spPr>
          <a:xfrm>
            <a:off x="8356942" y="241962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A40B9EF-48B8-EC4E-9112-A1E007F33271}"/>
              </a:ext>
            </a:extLst>
          </p:cNvPr>
          <p:cNvSpPr/>
          <p:nvPr/>
        </p:nvSpPr>
        <p:spPr>
          <a:xfrm>
            <a:off x="8641377" y="2423562"/>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41D5CC2-A9BC-9147-9DA1-88F59777D57E}"/>
              </a:ext>
            </a:extLst>
          </p:cNvPr>
          <p:cNvSpPr/>
          <p:nvPr/>
        </p:nvSpPr>
        <p:spPr>
          <a:xfrm>
            <a:off x="8940677" y="2415680"/>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48593B0-6D54-C249-B89B-29F0075B4C2F}"/>
              </a:ext>
            </a:extLst>
          </p:cNvPr>
          <p:cNvSpPr/>
          <p:nvPr/>
        </p:nvSpPr>
        <p:spPr>
          <a:xfrm>
            <a:off x="9225112" y="2415680"/>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BFFA6D9-5DFE-5745-821E-EDA1A1565C40}"/>
              </a:ext>
            </a:extLst>
          </p:cNvPr>
          <p:cNvSpPr/>
          <p:nvPr/>
        </p:nvSpPr>
        <p:spPr>
          <a:xfrm>
            <a:off x="9509547" y="241962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2A2447E-FE59-7F48-852E-2549D032B2E2}"/>
              </a:ext>
            </a:extLst>
          </p:cNvPr>
          <p:cNvSpPr/>
          <p:nvPr/>
        </p:nvSpPr>
        <p:spPr>
          <a:xfrm>
            <a:off x="9808847" y="2426189"/>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0C2B17D6-A078-C547-BC50-828C89818208}"/>
              </a:ext>
            </a:extLst>
          </p:cNvPr>
          <p:cNvSpPr/>
          <p:nvPr/>
        </p:nvSpPr>
        <p:spPr>
          <a:xfrm>
            <a:off x="10093282" y="2426189"/>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D66CE4D1-8AFE-024F-908A-2B31F2F5E82A}"/>
              </a:ext>
            </a:extLst>
          </p:cNvPr>
          <p:cNvSpPr/>
          <p:nvPr/>
        </p:nvSpPr>
        <p:spPr>
          <a:xfrm>
            <a:off x="10377717" y="2430130"/>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687DB28-036F-D64B-98C4-0645791CB1C0}"/>
              </a:ext>
            </a:extLst>
          </p:cNvPr>
          <p:cNvSpPr/>
          <p:nvPr/>
        </p:nvSpPr>
        <p:spPr>
          <a:xfrm>
            <a:off x="10662152" y="243670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9E0EDB4-632B-CB48-B85E-3AF7F8207AEE}"/>
              </a:ext>
            </a:extLst>
          </p:cNvPr>
          <p:cNvSpPr/>
          <p:nvPr/>
        </p:nvSpPr>
        <p:spPr>
          <a:xfrm>
            <a:off x="8072507" y="216343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1C79E6F-22AC-CF48-955C-E5447B21AA4B}"/>
              </a:ext>
            </a:extLst>
          </p:cNvPr>
          <p:cNvSpPr/>
          <p:nvPr/>
        </p:nvSpPr>
        <p:spPr>
          <a:xfrm>
            <a:off x="8356942" y="216343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59473B7-B5C1-C641-BF33-334CB415D303}"/>
              </a:ext>
            </a:extLst>
          </p:cNvPr>
          <p:cNvSpPr/>
          <p:nvPr/>
        </p:nvSpPr>
        <p:spPr>
          <a:xfrm>
            <a:off x="8641377" y="216737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4F7407D-FB7A-614D-B2C8-3F3FFA195FFE}"/>
              </a:ext>
            </a:extLst>
          </p:cNvPr>
          <p:cNvSpPr/>
          <p:nvPr/>
        </p:nvSpPr>
        <p:spPr>
          <a:xfrm>
            <a:off x="8940677" y="2159489"/>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95BA334D-1F3F-AB4B-AC5C-DDAD6E9285B4}"/>
              </a:ext>
            </a:extLst>
          </p:cNvPr>
          <p:cNvSpPr/>
          <p:nvPr/>
        </p:nvSpPr>
        <p:spPr>
          <a:xfrm>
            <a:off x="9225112" y="2159489"/>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7200DB5-BD69-B446-ADB6-027A2585DD09}"/>
              </a:ext>
            </a:extLst>
          </p:cNvPr>
          <p:cNvSpPr/>
          <p:nvPr/>
        </p:nvSpPr>
        <p:spPr>
          <a:xfrm>
            <a:off x="9509547" y="2163430"/>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97D18665-7968-F148-93DB-434BCEAF964A}"/>
              </a:ext>
            </a:extLst>
          </p:cNvPr>
          <p:cNvSpPr/>
          <p:nvPr/>
        </p:nvSpPr>
        <p:spPr>
          <a:xfrm>
            <a:off x="9808847" y="2169998"/>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927D678-35A7-EC49-8985-B5F5E1F7AAB6}"/>
              </a:ext>
            </a:extLst>
          </p:cNvPr>
          <p:cNvSpPr/>
          <p:nvPr/>
        </p:nvSpPr>
        <p:spPr>
          <a:xfrm>
            <a:off x="10093282" y="216999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4FDEF0A-CB1F-BA47-9630-BBC3BE1FF338}"/>
              </a:ext>
            </a:extLst>
          </p:cNvPr>
          <p:cNvSpPr/>
          <p:nvPr/>
        </p:nvSpPr>
        <p:spPr>
          <a:xfrm>
            <a:off x="10377717" y="217393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F3448FE-0CE8-4544-8A2F-A158AC9D3B52}"/>
              </a:ext>
            </a:extLst>
          </p:cNvPr>
          <p:cNvSpPr/>
          <p:nvPr/>
        </p:nvSpPr>
        <p:spPr>
          <a:xfrm>
            <a:off x="10662152" y="218050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E2AB77BA-1902-5A46-92C2-A5531FBD14A1}"/>
              </a:ext>
            </a:extLst>
          </p:cNvPr>
          <p:cNvSpPr/>
          <p:nvPr/>
        </p:nvSpPr>
        <p:spPr>
          <a:xfrm>
            <a:off x="8072507" y="189410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2A2EE296-9233-5A49-8823-B2766FF83498}"/>
              </a:ext>
            </a:extLst>
          </p:cNvPr>
          <p:cNvSpPr/>
          <p:nvPr/>
        </p:nvSpPr>
        <p:spPr>
          <a:xfrm>
            <a:off x="8356942" y="189410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A10B4D6-7243-B248-9BBE-AF3D325BD879}"/>
              </a:ext>
            </a:extLst>
          </p:cNvPr>
          <p:cNvSpPr/>
          <p:nvPr/>
        </p:nvSpPr>
        <p:spPr>
          <a:xfrm>
            <a:off x="8641377" y="1898044"/>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56C6FCC6-8A4E-5240-803B-C85B98FA6FDE}"/>
              </a:ext>
            </a:extLst>
          </p:cNvPr>
          <p:cNvSpPr/>
          <p:nvPr/>
        </p:nvSpPr>
        <p:spPr>
          <a:xfrm>
            <a:off x="8940677" y="1890162"/>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2315D750-7964-574F-A13A-B20172219060}"/>
              </a:ext>
            </a:extLst>
          </p:cNvPr>
          <p:cNvSpPr/>
          <p:nvPr/>
        </p:nvSpPr>
        <p:spPr>
          <a:xfrm>
            <a:off x="9225112" y="1890162"/>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D4F8412-E1D0-0040-A2D5-CD1C326B7474}"/>
              </a:ext>
            </a:extLst>
          </p:cNvPr>
          <p:cNvSpPr/>
          <p:nvPr/>
        </p:nvSpPr>
        <p:spPr>
          <a:xfrm>
            <a:off x="9509547" y="1894103"/>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803C1A56-AAB9-6644-B63F-77D4874880F4}"/>
              </a:ext>
            </a:extLst>
          </p:cNvPr>
          <p:cNvSpPr/>
          <p:nvPr/>
        </p:nvSpPr>
        <p:spPr>
          <a:xfrm>
            <a:off x="9808847" y="190067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3B003D2-8188-A549-B5F2-25590B131FC6}"/>
              </a:ext>
            </a:extLst>
          </p:cNvPr>
          <p:cNvSpPr/>
          <p:nvPr/>
        </p:nvSpPr>
        <p:spPr>
          <a:xfrm>
            <a:off x="10093282" y="190067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63D36DF-4D55-C84D-8579-8D302F44B16E}"/>
              </a:ext>
            </a:extLst>
          </p:cNvPr>
          <p:cNvSpPr/>
          <p:nvPr/>
        </p:nvSpPr>
        <p:spPr>
          <a:xfrm>
            <a:off x="10377717" y="190461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5D4628E-DCCA-2547-9B54-03BD07A82CC0}"/>
              </a:ext>
            </a:extLst>
          </p:cNvPr>
          <p:cNvSpPr/>
          <p:nvPr/>
        </p:nvSpPr>
        <p:spPr>
          <a:xfrm>
            <a:off x="10662152" y="191118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3402186-4195-594D-B207-BB328DF591CF}"/>
              </a:ext>
            </a:extLst>
          </p:cNvPr>
          <p:cNvSpPr/>
          <p:nvPr/>
        </p:nvSpPr>
        <p:spPr>
          <a:xfrm>
            <a:off x="8072507" y="161952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79CA6DB5-BDCF-EE46-8DC2-E9BAD5CBB18B}"/>
              </a:ext>
            </a:extLst>
          </p:cNvPr>
          <p:cNvSpPr/>
          <p:nvPr/>
        </p:nvSpPr>
        <p:spPr>
          <a:xfrm>
            <a:off x="8356942" y="161952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45457C40-C964-534A-ADBE-EFBA58449F1D}"/>
              </a:ext>
            </a:extLst>
          </p:cNvPr>
          <p:cNvSpPr/>
          <p:nvPr/>
        </p:nvSpPr>
        <p:spPr>
          <a:xfrm>
            <a:off x="8641377" y="162346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A89AC9D-F708-354D-86D7-BE4E2B8795A4}"/>
              </a:ext>
            </a:extLst>
          </p:cNvPr>
          <p:cNvSpPr/>
          <p:nvPr/>
        </p:nvSpPr>
        <p:spPr>
          <a:xfrm>
            <a:off x="8940677" y="161558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D607081-0417-8943-B766-80406E6C691F}"/>
              </a:ext>
            </a:extLst>
          </p:cNvPr>
          <p:cNvSpPr/>
          <p:nvPr/>
        </p:nvSpPr>
        <p:spPr>
          <a:xfrm>
            <a:off x="9225112" y="1615580"/>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83B6488-7189-0A4A-9511-128A1C5581C8}"/>
              </a:ext>
            </a:extLst>
          </p:cNvPr>
          <p:cNvSpPr/>
          <p:nvPr/>
        </p:nvSpPr>
        <p:spPr>
          <a:xfrm>
            <a:off x="9509547" y="161952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DAE5D764-1C02-B54E-8676-259B80587414}"/>
              </a:ext>
            </a:extLst>
          </p:cNvPr>
          <p:cNvSpPr/>
          <p:nvPr/>
        </p:nvSpPr>
        <p:spPr>
          <a:xfrm>
            <a:off x="9808847" y="1626089"/>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E2621FC1-CB7F-1E4D-9EF2-8496BD4C9C01}"/>
              </a:ext>
            </a:extLst>
          </p:cNvPr>
          <p:cNvSpPr/>
          <p:nvPr/>
        </p:nvSpPr>
        <p:spPr>
          <a:xfrm>
            <a:off x="10093282" y="162608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FE07756B-B2C8-D040-A87C-93C6103DA2BD}"/>
              </a:ext>
            </a:extLst>
          </p:cNvPr>
          <p:cNvSpPr/>
          <p:nvPr/>
        </p:nvSpPr>
        <p:spPr>
          <a:xfrm>
            <a:off x="10377717" y="163003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DD09297E-7197-DB4E-9664-ACA145239159}"/>
              </a:ext>
            </a:extLst>
          </p:cNvPr>
          <p:cNvSpPr/>
          <p:nvPr/>
        </p:nvSpPr>
        <p:spPr>
          <a:xfrm>
            <a:off x="10662152" y="163660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B39F229-0EA1-844D-B5AD-1D0853CFDC7B}"/>
              </a:ext>
            </a:extLst>
          </p:cNvPr>
          <p:cNvSpPr/>
          <p:nvPr/>
        </p:nvSpPr>
        <p:spPr>
          <a:xfrm>
            <a:off x="8072507" y="135019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C8F1E91-B442-A54B-90B6-97A7D3D95855}"/>
              </a:ext>
            </a:extLst>
          </p:cNvPr>
          <p:cNvSpPr/>
          <p:nvPr/>
        </p:nvSpPr>
        <p:spPr>
          <a:xfrm>
            <a:off x="8356942" y="135019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BE1A4A9A-FCAB-C44E-A375-B6C58075BB21}"/>
              </a:ext>
            </a:extLst>
          </p:cNvPr>
          <p:cNvSpPr/>
          <p:nvPr/>
        </p:nvSpPr>
        <p:spPr>
          <a:xfrm>
            <a:off x="8641377" y="135413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243E13A0-6DA7-964D-A440-E0D4A01AFF73}"/>
              </a:ext>
            </a:extLst>
          </p:cNvPr>
          <p:cNvSpPr/>
          <p:nvPr/>
        </p:nvSpPr>
        <p:spPr>
          <a:xfrm>
            <a:off x="8940677" y="134625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F1D4A3A1-0AAC-8B41-8C5C-C3ACA8F72F6A}"/>
              </a:ext>
            </a:extLst>
          </p:cNvPr>
          <p:cNvSpPr/>
          <p:nvPr/>
        </p:nvSpPr>
        <p:spPr>
          <a:xfrm>
            <a:off x="9225112" y="1346253"/>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7563E92-2BBB-A648-80A4-8703C788632A}"/>
              </a:ext>
            </a:extLst>
          </p:cNvPr>
          <p:cNvSpPr/>
          <p:nvPr/>
        </p:nvSpPr>
        <p:spPr>
          <a:xfrm>
            <a:off x="9509547" y="135019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D56DEC45-FB59-BD46-A9C7-E77FB0F5CD99}"/>
              </a:ext>
            </a:extLst>
          </p:cNvPr>
          <p:cNvSpPr/>
          <p:nvPr/>
        </p:nvSpPr>
        <p:spPr>
          <a:xfrm>
            <a:off x="9808847" y="1356762"/>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28A52A53-3971-AA41-8188-5928FA32A43D}"/>
              </a:ext>
            </a:extLst>
          </p:cNvPr>
          <p:cNvSpPr/>
          <p:nvPr/>
        </p:nvSpPr>
        <p:spPr>
          <a:xfrm>
            <a:off x="10093282" y="135676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6650FC63-454A-7B4D-AFF7-A06D2BD4053E}"/>
              </a:ext>
            </a:extLst>
          </p:cNvPr>
          <p:cNvSpPr/>
          <p:nvPr/>
        </p:nvSpPr>
        <p:spPr>
          <a:xfrm>
            <a:off x="10377717" y="136070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429FEAD-54C0-F047-8BF1-9D09CAD92284}"/>
              </a:ext>
            </a:extLst>
          </p:cNvPr>
          <p:cNvSpPr/>
          <p:nvPr/>
        </p:nvSpPr>
        <p:spPr>
          <a:xfrm>
            <a:off x="10662152" y="136727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A58E46F3-7BCA-B04E-B9DC-0C12D897FCF7}"/>
              </a:ext>
            </a:extLst>
          </p:cNvPr>
          <p:cNvPicPr>
            <a:picLocks noChangeAspect="1"/>
          </p:cNvPicPr>
          <p:nvPr/>
        </p:nvPicPr>
        <p:blipFill>
          <a:blip r:embed="rId2"/>
          <a:stretch>
            <a:fillRect/>
          </a:stretch>
        </p:blipFill>
        <p:spPr>
          <a:xfrm>
            <a:off x="2451666" y="824840"/>
            <a:ext cx="2997200" cy="2768600"/>
          </a:xfrm>
          <a:prstGeom prst="rect">
            <a:avLst/>
          </a:prstGeom>
        </p:spPr>
      </p:pic>
      <p:pic>
        <p:nvPicPr>
          <p:cNvPr id="204" name="Picture 203">
            <a:extLst>
              <a:ext uri="{FF2B5EF4-FFF2-40B4-BE49-F238E27FC236}">
                <a16:creationId xmlns:a16="http://schemas.microsoft.com/office/drawing/2014/main" id="{176FD6A2-06EC-7E49-8761-9E372860B53F}"/>
              </a:ext>
            </a:extLst>
          </p:cNvPr>
          <p:cNvPicPr>
            <a:picLocks noChangeAspect="1"/>
          </p:cNvPicPr>
          <p:nvPr/>
        </p:nvPicPr>
        <p:blipFill>
          <a:blip r:embed="rId2"/>
          <a:stretch>
            <a:fillRect/>
          </a:stretch>
        </p:blipFill>
        <p:spPr>
          <a:xfrm>
            <a:off x="2167231" y="1070521"/>
            <a:ext cx="2997200" cy="2768600"/>
          </a:xfrm>
          <a:prstGeom prst="rect">
            <a:avLst/>
          </a:prstGeom>
        </p:spPr>
      </p:pic>
      <p:pic>
        <p:nvPicPr>
          <p:cNvPr id="205" name="Picture 204">
            <a:extLst>
              <a:ext uri="{FF2B5EF4-FFF2-40B4-BE49-F238E27FC236}">
                <a16:creationId xmlns:a16="http://schemas.microsoft.com/office/drawing/2014/main" id="{1ECD44EE-3AE8-194E-A360-6498C73226D4}"/>
              </a:ext>
            </a:extLst>
          </p:cNvPr>
          <p:cNvPicPr>
            <a:picLocks noChangeAspect="1"/>
          </p:cNvPicPr>
          <p:nvPr/>
        </p:nvPicPr>
        <p:blipFill>
          <a:blip r:embed="rId2"/>
          <a:stretch>
            <a:fillRect/>
          </a:stretch>
        </p:blipFill>
        <p:spPr>
          <a:xfrm>
            <a:off x="1860463" y="1354299"/>
            <a:ext cx="2997200" cy="2768600"/>
          </a:xfrm>
          <a:prstGeom prst="rect">
            <a:avLst/>
          </a:prstGeom>
        </p:spPr>
      </p:pic>
      <p:pic>
        <p:nvPicPr>
          <p:cNvPr id="206" name="Picture 205">
            <a:extLst>
              <a:ext uri="{FF2B5EF4-FFF2-40B4-BE49-F238E27FC236}">
                <a16:creationId xmlns:a16="http://schemas.microsoft.com/office/drawing/2014/main" id="{C0A92B8F-80CA-E147-93B9-7EEB42752F4A}"/>
              </a:ext>
            </a:extLst>
          </p:cNvPr>
          <p:cNvPicPr>
            <a:picLocks noChangeAspect="1"/>
          </p:cNvPicPr>
          <p:nvPr/>
        </p:nvPicPr>
        <p:blipFill>
          <a:blip r:embed="rId2"/>
          <a:stretch>
            <a:fillRect/>
          </a:stretch>
        </p:blipFill>
        <p:spPr>
          <a:xfrm>
            <a:off x="1575399" y="1690852"/>
            <a:ext cx="2997200" cy="2768600"/>
          </a:xfrm>
          <a:prstGeom prst="rect">
            <a:avLst/>
          </a:prstGeom>
        </p:spPr>
      </p:pic>
      <p:pic>
        <p:nvPicPr>
          <p:cNvPr id="207" name="Picture 206">
            <a:extLst>
              <a:ext uri="{FF2B5EF4-FFF2-40B4-BE49-F238E27FC236}">
                <a16:creationId xmlns:a16="http://schemas.microsoft.com/office/drawing/2014/main" id="{19DE74DC-A98F-C941-B55B-233098BA8448}"/>
              </a:ext>
            </a:extLst>
          </p:cNvPr>
          <p:cNvPicPr>
            <a:picLocks noChangeAspect="1"/>
          </p:cNvPicPr>
          <p:nvPr/>
        </p:nvPicPr>
        <p:blipFill>
          <a:blip r:embed="rId2"/>
          <a:stretch>
            <a:fillRect/>
          </a:stretch>
        </p:blipFill>
        <p:spPr>
          <a:xfrm>
            <a:off x="1290966" y="2012074"/>
            <a:ext cx="2997200" cy="2768600"/>
          </a:xfrm>
          <a:prstGeom prst="rect">
            <a:avLst/>
          </a:prstGeom>
        </p:spPr>
      </p:pic>
      <p:pic>
        <p:nvPicPr>
          <p:cNvPr id="208" name="Picture 207">
            <a:extLst>
              <a:ext uri="{FF2B5EF4-FFF2-40B4-BE49-F238E27FC236}">
                <a16:creationId xmlns:a16="http://schemas.microsoft.com/office/drawing/2014/main" id="{75059B94-C295-4149-AE6A-46AC7F623D27}"/>
              </a:ext>
            </a:extLst>
          </p:cNvPr>
          <p:cNvPicPr>
            <a:picLocks noChangeAspect="1"/>
          </p:cNvPicPr>
          <p:nvPr/>
        </p:nvPicPr>
        <p:blipFill>
          <a:blip r:embed="rId2"/>
          <a:stretch>
            <a:fillRect/>
          </a:stretch>
        </p:blipFill>
        <p:spPr>
          <a:xfrm>
            <a:off x="1006532" y="2294540"/>
            <a:ext cx="2997200" cy="2768600"/>
          </a:xfrm>
          <a:prstGeom prst="rect">
            <a:avLst/>
          </a:prstGeom>
        </p:spPr>
      </p:pic>
      <p:pic>
        <p:nvPicPr>
          <p:cNvPr id="209" name="Picture 208">
            <a:extLst>
              <a:ext uri="{FF2B5EF4-FFF2-40B4-BE49-F238E27FC236}">
                <a16:creationId xmlns:a16="http://schemas.microsoft.com/office/drawing/2014/main" id="{2D047C48-2137-904F-A8A9-867BEBDD44E9}"/>
              </a:ext>
            </a:extLst>
          </p:cNvPr>
          <p:cNvPicPr>
            <a:picLocks noChangeAspect="1"/>
          </p:cNvPicPr>
          <p:nvPr/>
        </p:nvPicPr>
        <p:blipFill>
          <a:blip r:embed="rId2"/>
          <a:stretch>
            <a:fillRect/>
          </a:stretch>
        </p:blipFill>
        <p:spPr>
          <a:xfrm>
            <a:off x="722098" y="2599775"/>
            <a:ext cx="2997200" cy="2768600"/>
          </a:xfrm>
          <a:prstGeom prst="rect">
            <a:avLst/>
          </a:prstGeom>
        </p:spPr>
      </p:pic>
      <p:sp>
        <p:nvSpPr>
          <p:cNvPr id="210" name="Rectangle 209">
            <a:extLst>
              <a:ext uri="{FF2B5EF4-FFF2-40B4-BE49-F238E27FC236}">
                <a16:creationId xmlns:a16="http://schemas.microsoft.com/office/drawing/2014/main" id="{6FFA4CC0-5C9A-DA4D-A33F-1BABB5CEC843}"/>
              </a:ext>
            </a:extLst>
          </p:cNvPr>
          <p:cNvSpPr/>
          <p:nvPr/>
        </p:nvSpPr>
        <p:spPr>
          <a:xfrm>
            <a:off x="437664" y="2820657"/>
            <a:ext cx="2975084" cy="27574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5B0F774-977B-2A4E-B4B9-118FED6FAB92}"/>
              </a:ext>
            </a:extLst>
          </p:cNvPr>
          <p:cNvSpPr/>
          <p:nvPr/>
        </p:nvSpPr>
        <p:spPr>
          <a:xfrm>
            <a:off x="532912" y="53022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3AC2F348-386B-DC42-A813-BE86B07C0DFD}"/>
              </a:ext>
            </a:extLst>
          </p:cNvPr>
          <p:cNvSpPr/>
          <p:nvPr/>
        </p:nvSpPr>
        <p:spPr>
          <a:xfrm>
            <a:off x="817347" y="53022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9050BDE4-89D3-D743-9C6F-BAD81CB25E96}"/>
              </a:ext>
            </a:extLst>
          </p:cNvPr>
          <p:cNvSpPr/>
          <p:nvPr/>
        </p:nvSpPr>
        <p:spPr>
          <a:xfrm>
            <a:off x="1101782" y="530618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2B0AB64-E4A7-0341-AD60-BF6A4741632B}"/>
              </a:ext>
            </a:extLst>
          </p:cNvPr>
          <p:cNvSpPr/>
          <p:nvPr/>
        </p:nvSpPr>
        <p:spPr>
          <a:xfrm>
            <a:off x="1401082" y="529830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75C4E270-2293-B643-A541-9443E3F68359}"/>
              </a:ext>
            </a:extLst>
          </p:cNvPr>
          <p:cNvSpPr/>
          <p:nvPr/>
        </p:nvSpPr>
        <p:spPr>
          <a:xfrm>
            <a:off x="1685517" y="529830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F92C38B5-BD2F-1C48-8B19-63AE20B4D3F1}"/>
              </a:ext>
            </a:extLst>
          </p:cNvPr>
          <p:cNvSpPr/>
          <p:nvPr/>
        </p:nvSpPr>
        <p:spPr>
          <a:xfrm>
            <a:off x="1969952" y="53022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12533625-921F-0348-8808-5F031FA13D80}"/>
              </a:ext>
            </a:extLst>
          </p:cNvPr>
          <p:cNvSpPr/>
          <p:nvPr/>
        </p:nvSpPr>
        <p:spPr>
          <a:xfrm>
            <a:off x="2269252" y="530881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335F3CD6-46C7-A04E-904F-A13F4AA43DEE}"/>
              </a:ext>
            </a:extLst>
          </p:cNvPr>
          <p:cNvSpPr/>
          <p:nvPr/>
        </p:nvSpPr>
        <p:spPr>
          <a:xfrm>
            <a:off x="2553687" y="530881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5A03CB28-FA09-514E-8E91-240358946729}"/>
              </a:ext>
            </a:extLst>
          </p:cNvPr>
          <p:cNvSpPr/>
          <p:nvPr/>
        </p:nvSpPr>
        <p:spPr>
          <a:xfrm>
            <a:off x="2838122" y="531275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D7D5463F-F057-BF45-AE1D-B01136CF6EBA}"/>
              </a:ext>
            </a:extLst>
          </p:cNvPr>
          <p:cNvSpPr/>
          <p:nvPr/>
        </p:nvSpPr>
        <p:spPr>
          <a:xfrm>
            <a:off x="3122557" y="531932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2366D49F-3492-3445-8E94-B283EAF53049}"/>
              </a:ext>
            </a:extLst>
          </p:cNvPr>
          <p:cNvSpPr/>
          <p:nvPr/>
        </p:nvSpPr>
        <p:spPr>
          <a:xfrm>
            <a:off x="532912" y="503292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56A0506A-A3EB-D14F-8884-78DEB20DDBD2}"/>
              </a:ext>
            </a:extLst>
          </p:cNvPr>
          <p:cNvSpPr/>
          <p:nvPr/>
        </p:nvSpPr>
        <p:spPr>
          <a:xfrm>
            <a:off x="817347" y="503292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4334458C-3618-5747-B71E-5025864FC1F3}"/>
              </a:ext>
            </a:extLst>
          </p:cNvPr>
          <p:cNvSpPr/>
          <p:nvPr/>
        </p:nvSpPr>
        <p:spPr>
          <a:xfrm>
            <a:off x="1101782" y="503686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D2B6BC2-9989-F049-B299-1AF04E998C5E}"/>
              </a:ext>
            </a:extLst>
          </p:cNvPr>
          <p:cNvSpPr/>
          <p:nvPr/>
        </p:nvSpPr>
        <p:spPr>
          <a:xfrm>
            <a:off x="1401082" y="502898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F6917896-75CC-C343-93C3-D0B4392E0890}"/>
              </a:ext>
            </a:extLst>
          </p:cNvPr>
          <p:cNvSpPr/>
          <p:nvPr/>
        </p:nvSpPr>
        <p:spPr>
          <a:xfrm>
            <a:off x="1685517" y="502898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B9DEC43-55DC-6446-8088-EF436E7E252C}"/>
              </a:ext>
            </a:extLst>
          </p:cNvPr>
          <p:cNvSpPr/>
          <p:nvPr/>
        </p:nvSpPr>
        <p:spPr>
          <a:xfrm>
            <a:off x="1969952" y="503292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9EBC3453-3ED7-574A-8BBD-9D324E40C6FE}"/>
              </a:ext>
            </a:extLst>
          </p:cNvPr>
          <p:cNvSpPr/>
          <p:nvPr/>
        </p:nvSpPr>
        <p:spPr>
          <a:xfrm>
            <a:off x="2269252" y="503948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AA96C250-4B1F-714E-9022-5BB48F74AA46}"/>
              </a:ext>
            </a:extLst>
          </p:cNvPr>
          <p:cNvSpPr/>
          <p:nvPr/>
        </p:nvSpPr>
        <p:spPr>
          <a:xfrm>
            <a:off x="2553687" y="503948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CC115F0D-C8C9-D54B-A58D-3F6E9271DF77}"/>
              </a:ext>
            </a:extLst>
          </p:cNvPr>
          <p:cNvSpPr/>
          <p:nvPr/>
        </p:nvSpPr>
        <p:spPr>
          <a:xfrm>
            <a:off x="2838122" y="504343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596EF94D-8E30-C84D-8055-D91599A810AB}"/>
              </a:ext>
            </a:extLst>
          </p:cNvPr>
          <p:cNvSpPr/>
          <p:nvPr/>
        </p:nvSpPr>
        <p:spPr>
          <a:xfrm>
            <a:off x="3122557" y="505000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A77ACB05-5303-C443-B39C-53710C10965C}"/>
              </a:ext>
            </a:extLst>
          </p:cNvPr>
          <p:cNvSpPr/>
          <p:nvPr/>
        </p:nvSpPr>
        <p:spPr>
          <a:xfrm>
            <a:off x="532912" y="477410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B4892B04-5A2F-9C40-9557-A452C3DF6981}"/>
              </a:ext>
            </a:extLst>
          </p:cNvPr>
          <p:cNvSpPr/>
          <p:nvPr/>
        </p:nvSpPr>
        <p:spPr>
          <a:xfrm>
            <a:off x="817347" y="477410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A608D5FE-6287-524D-9F04-EDE88BA0C51A}"/>
              </a:ext>
            </a:extLst>
          </p:cNvPr>
          <p:cNvSpPr/>
          <p:nvPr/>
        </p:nvSpPr>
        <p:spPr>
          <a:xfrm>
            <a:off x="1101782" y="477804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A3A8FC65-CE5E-6140-A3B1-48BD2E8BEAD7}"/>
              </a:ext>
            </a:extLst>
          </p:cNvPr>
          <p:cNvSpPr/>
          <p:nvPr/>
        </p:nvSpPr>
        <p:spPr>
          <a:xfrm>
            <a:off x="1401082" y="477016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B98046CF-09FD-BB4E-B14D-09F22A017D3B}"/>
              </a:ext>
            </a:extLst>
          </p:cNvPr>
          <p:cNvSpPr/>
          <p:nvPr/>
        </p:nvSpPr>
        <p:spPr>
          <a:xfrm>
            <a:off x="1685517" y="477016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7FD8CE06-1DEF-0647-B142-F01D2F82114B}"/>
              </a:ext>
            </a:extLst>
          </p:cNvPr>
          <p:cNvSpPr/>
          <p:nvPr/>
        </p:nvSpPr>
        <p:spPr>
          <a:xfrm>
            <a:off x="1969952" y="477410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883C10EB-9EDA-A842-8496-9817F7DEE588}"/>
              </a:ext>
            </a:extLst>
          </p:cNvPr>
          <p:cNvSpPr/>
          <p:nvPr/>
        </p:nvSpPr>
        <p:spPr>
          <a:xfrm>
            <a:off x="2269252" y="478067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7AC6A73-88BC-A545-AC0A-A1FD84CB6C18}"/>
              </a:ext>
            </a:extLst>
          </p:cNvPr>
          <p:cNvSpPr/>
          <p:nvPr/>
        </p:nvSpPr>
        <p:spPr>
          <a:xfrm>
            <a:off x="2553687" y="478067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3026B4EC-0E3A-6244-B645-34D716F5F566}"/>
              </a:ext>
            </a:extLst>
          </p:cNvPr>
          <p:cNvSpPr/>
          <p:nvPr/>
        </p:nvSpPr>
        <p:spPr>
          <a:xfrm>
            <a:off x="2838122" y="478461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158DD1F-E991-8445-847D-4A6B09AA0D3D}"/>
              </a:ext>
            </a:extLst>
          </p:cNvPr>
          <p:cNvSpPr/>
          <p:nvPr/>
        </p:nvSpPr>
        <p:spPr>
          <a:xfrm>
            <a:off x="3122557" y="479118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FFCDE5B6-A9B3-7C42-A475-D92F96838C94}"/>
              </a:ext>
            </a:extLst>
          </p:cNvPr>
          <p:cNvSpPr/>
          <p:nvPr/>
        </p:nvSpPr>
        <p:spPr>
          <a:xfrm>
            <a:off x="532912" y="450477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36B65730-381B-CE41-A2E2-A203BF45B77E}"/>
              </a:ext>
            </a:extLst>
          </p:cNvPr>
          <p:cNvSpPr/>
          <p:nvPr/>
        </p:nvSpPr>
        <p:spPr>
          <a:xfrm>
            <a:off x="817347" y="450477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861524A7-2574-9F49-B755-137B14908085}"/>
              </a:ext>
            </a:extLst>
          </p:cNvPr>
          <p:cNvSpPr/>
          <p:nvPr/>
        </p:nvSpPr>
        <p:spPr>
          <a:xfrm>
            <a:off x="1101782" y="4508718"/>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5D831D4D-B3FC-9D49-AF82-C9C38A6FA994}"/>
              </a:ext>
            </a:extLst>
          </p:cNvPr>
          <p:cNvSpPr/>
          <p:nvPr/>
        </p:nvSpPr>
        <p:spPr>
          <a:xfrm>
            <a:off x="1401082" y="4500836"/>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C642E310-1054-2940-ACE5-9CF4C615CE47}"/>
              </a:ext>
            </a:extLst>
          </p:cNvPr>
          <p:cNvSpPr/>
          <p:nvPr/>
        </p:nvSpPr>
        <p:spPr>
          <a:xfrm>
            <a:off x="1685517" y="4500836"/>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4C12D40-BAB8-DF48-B6E2-738577C70105}"/>
              </a:ext>
            </a:extLst>
          </p:cNvPr>
          <p:cNvSpPr/>
          <p:nvPr/>
        </p:nvSpPr>
        <p:spPr>
          <a:xfrm>
            <a:off x="1969952" y="4504777"/>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194CDB81-CE09-D24B-B503-2A55B9F06A8B}"/>
              </a:ext>
            </a:extLst>
          </p:cNvPr>
          <p:cNvSpPr/>
          <p:nvPr/>
        </p:nvSpPr>
        <p:spPr>
          <a:xfrm>
            <a:off x="2269252" y="4511345"/>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4D1C28A0-2D12-3E4C-9784-19A50F829B67}"/>
              </a:ext>
            </a:extLst>
          </p:cNvPr>
          <p:cNvSpPr/>
          <p:nvPr/>
        </p:nvSpPr>
        <p:spPr>
          <a:xfrm>
            <a:off x="2553687" y="451134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8929B898-E5CC-5C48-AB39-34F67782CBB6}"/>
              </a:ext>
            </a:extLst>
          </p:cNvPr>
          <p:cNvSpPr/>
          <p:nvPr/>
        </p:nvSpPr>
        <p:spPr>
          <a:xfrm>
            <a:off x="2838122" y="451528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92C1D932-7C95-874A-BDC7-19CDFBC2E3D1}"/>
              </a:ext>
            </a:extLst>
          </p:cNvPr>
          <p:cNvSpPr/>
          <p:nvPr/>
        </p:nvSpPr>
        <p:spPr>
          <a:xfrm>
            <a:off x="3122557" y="452185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F42843A3-548B-354A-8074-D11ADECA82FD}"/>
              </a:ext>
            </a:extLst>
          </p:cNvPr>
          <p:cNvSpPr/>
          <p:nvPr/>
        </p:nvSpPr>
        <p:spPr>
          <a:xfrm>
            <a:off x="532912" y="422493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5AC6ABFB-07A1-1848-9A21-BB484F443DBC}"/>
              </a:ext>
            </a:extLst>
          </p:cNvPr>
          <p:cNvSpPr/>
          <p:nvPr/>
        </p:nvSpPr>
        <p:spPr>
          <a:xfrm>
            <a:off x="817347" y="422493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0E35D550-21BA-9342-A251-4A902B1D9910}"/>
              </a:ext>
            </a:extLst>
          </p:cNvPr>
          <p:cNvSpPr/>
          <p:nvPr/>
        </p:nvSpPr>
        <p:spPr>
          <a:xfrm>
            <a:off x="1101782" y="4228879"/>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0C6B8C02-C242-434E-B434-7EE371369E28}"/>
              </a:ext>
            </a:extLst>
          </p:cNvPr>
          <p:cNvSpPr/>
          <p:nvPr/>
        </p:nvSpPr>
        <p:spPr>
          <a:xfrm>
            <a:off x="1401082" y="4220997"/>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F1D44CA5-4200-AC44-A91E-5498CC21319D}"/>
              </a:ext>
            </a:extLst>
          </p:cNvPr>
          <p:cNvSpPr/>
          <p:nvPr/>
        </p:nvSpPr>
        <p:spPr>
          <a:xfrm>
            <a:off x="1685517" y="4220997"/>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8DAB574-3A79-AC42-8C41-BB656A8E70A2}"/>
              </a:ext>
            </a:extLst>
          </p:cNvPr>
          <p:cNvSpPr/>
          <p:nvPr/>
        </p:nvSpPr>
        <p:spPr>
          <a:xfrm>
            <a:off x="1969952" y="4224938"/>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B2B46C2B-6E01-7546-838B-BDAA67B3EB64}"/>
              </a:ext>
            </a:extLst>
          </p:cNvPr>
          <p:cNvSpPr/>
          <p:nvPr/>
        </p:nvSpPr>
        <p:spPr>
          <a:xfrm>
            <a:off x="2269252" y="4231506"/>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A6EC94F3-BAEA-5F43-A8E6-90ACF09DE65C}"/>
              </a:ext>
            </a:extLst>
          </p:cNvPr>
          <p:cNvSpPr/>
          <p:nvPr/>
        </p:nvSpPr>
        <p:spPr>
          <a:xfrm>
            <a:off x="2553687" y="423150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DA35EFB5-4FFA-9C4B-B9D8-518CDAB1F537}"/>
              </a:ext>
            </a:extLst>
          </p:cNvPr>
          <p:cNvSpPr/>
          <p:nvPr/>
        </p:nvSpPr>
        <p:spPr>
          <a:xfrm>
            <a:off x="2838122" y="423544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4BE9776E-A61D-5F4A-839E-D67299985A15}"/>
              </a:ext>
            </a:extLst>
          </p:cNvPr>
          <p:cNvSpPr/>
          <p:nvPr/>
        </p:nvSpPr>
        <p:spPr>
          <a:xfrm>
            <a:off x="3122557" y="424201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5D44703D-7B7C-3D48-9C9E-F0743B0A3F19}"/>
              </a:ext>
            </a:extLst>
          </p:cNvPr>
          <p:cNvSpPr/>
          <p:nvPr/>
        </p:nvSpPr>
        <p:spPr>
          <a:xfrm>
            <a:off x="532912" y="395561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ACED385-C008-CF4E-80E6-7F52A1BED1A9}"/>
              </a:ext>
            </a:extLst>
          </p:cNvPr>
          <p:cNvSpPr/>
          <p:nvPr/>
        </p:nvSpPr>
        <p:spPr>
          <a:xfrm>
            <a:off x="817347" y="395561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A98411CD-C69A-FB43-8BDE-3463EB2FD200}"/>
              </a:ext>
            </a:extLst>
          </p:cNvPr>
          <p:cNvSpPr/>
          <p:nvPr/>
        </p:nvSpPr>
        <p:spPr>
          <a:xfrm>
            <a:off x="1101782" y="3959552"/>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EAADAF2D-7FCF-594A-A1A4-4478BADD34D3}"/>
              </a:ext>
            </a:extLst>
          </p:cNvPr>
          <p:cNvSpPr/>
          <p:nvPr/>
        </p:nvSpPr>
        <p:spPr>
          <a:xfrm>
            <a:off x="1401082" y="3951670"/>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A7C6A24E-5765-E74E-ABA4-EF953114421C}"/>
              </a:ext>
            </a:extLst>
          </p:cNvPr>
          <p:cNvSpPr/>
          <p:nvPr/>
        </p:nvSpPr>
        <p:spPr>
          <a:xfrm>
            <a:off x="1685517" y="3951670"/>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75F8E90E-5227-7744-B53C-A8265B87FAFE}"/>
              </a:ext>
            </a:extLst>
          </p:cNvPr>
          <p:cNvSpPr/>
          <p:nvPr/>
        </p:nvSpPr>
        <p:spPr>
          <a:xfrm>
            <a:off x="1969952" y="3955611"/>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FAE5A05-4144-A74D-957F-29870C94C942}"/>
              </a:ext>
            </a:extLst>
          </p:cNvPr>
          <p:cNvSpPr/>
          <p:nvPr/>
        </p:nvSpPr>
        <p:spPr>
          <a:xfrm>
            <a:off x="2269252" y="3962179"/>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995E5475-7B29-DD43-B230-7D3007C9891E}"/>
              </a:ext>
            </a:extLst>
          </p:cNvPr>
          <p:cNvSpPr/>
          <p:nvPr/>
        </p:nvSpPr>
        <p:spPr>
          <a:xfrm>
            <a:off x="2553687" y="3962179"/>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98604A8-6719-D24B-9654-F98854CCFAA8}"/>
              </a:ext>
            </a:extLst>
          </p:cNvPr>
          <p:cNvSpPr/>
          <p:nvPr/>
        </p:nvSpPr>
        <p:spPr>
          <a:xfrm>
            <a:off x="2838122" y="3966120"/>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184B22E1-582B-4147-846C-1EAD2422B6CC}"/>
              </a:ext>
            </a:extLst>
          </p:cNvPr>
          <p:cNvSpPr/>
          <p:nvPr/>
        </p:nvSpPr>
        <p:spPr>
          <a:xfrm>
            <a:off x="3122557" y="397269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E53AFC73-CA7D-C249-AD2C-43A75BFEB4DB}"/>
              </a:ext>
            </a:extLst>
          </p:cNvPr>
          <p:cNvSpPr/>
          <p:nvPr/>
        </p:nvSpPr>
        <p:spPr>
          <a:xfrm>
            <a:off x="532912" y="369942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9105722-AC15-7047-9FB4-65159BD61A2F}"/>
              </a:ext>
            </a:extLst>
          </p:cNvPr>
          <p:cNvSpPr/>
          <p:nvPr/>
        </p:nvSpPr>
        <p:spPr>
          <a:xfrm>
            <a:off x="817347" y="369942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36B4700-66E2-5448-8A63-7F2D0F0922E5}"/>
              </a:ext>
            </a:extLst>
          </p:cNvPr>
          <p:cNvSpPr/>
          <p:nvPr/>
        </p:nvSpPr>
        <p:spPr>
          <a:xfrm>
            <a:off x="1101782" y="3703361"/>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304EFAA9-E668-3247-A66E-75807ECA4276}"/>
              </a:ext>
            </a:extLst>
          </p:cNvPr>
          <p:cNvSpPr/>
          <p:nvPr/>
        </p:nvSpPr>
        <p:spPr>
          <a:xfrm>
            <a:off x="1401082" y="3695479"/>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073E667E-0730-764A-9800-15B3F74419F4}"/>
              </a:ext>
            </a:extLst>
          </p:cNvPr>
          <p:cNvSpPr/>
          <p:nvPr/>
        </p:nvSpPr>
        <p:spPr>
          <a:xfrm>
            <a:off x="1685517" y="3695479"/>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B292B3C-CF5F-2C44-8FFC-8164D8CAFE20}"/>
              </a:ext>
            </a:extLst>
          </p:cNvPr>
          <p:cNvSpPr/>
          <p:nvPr/>
        </p:nvSpPr>
        <p:spPr>
          <a:xfrm>
            <a:off x="1969952" y="3699420"/>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97A6E68B-EE27-DC46-83CD-D81E0951B3BE}"/>
              </a:ext>
            </a:extLst>
          </p:cNvPr>
          <p:cNvSpPr/>
          <p:nvPr/>
        </p:nvSpPr>
        <p:spPr>
          <a:xfrm>
            <a:off x="2269252" y="3705988"/>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E9DEE141-CC80-E94A-B6F3-8CCEA7FDB3D8}"/>
              </a:ext>
            </a:extLst>
          </p:cNvPr>
          <p:cNvSpPr/>
          <p:nvPr/>
        </p:nvSpPr>
        <p:spPr>
          <a:xfrm>
            <a:off x="2553687" y="370598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7AFDBBC7-7FCD-B84F-A391-518C22C20FEC}"/>
              </a:ext>
            </a:extLst>
          </p:cNvPr>
          <p:cNvSpPr/>
          <p:nvPr/>
        </p:nvSpPr>
        <p:spPr>
          <a:xfrm>
            <a:off x="2838122" y="370992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D8205CB-7B27-3E4F-9491-B27FBE36B348}"/>
              </a:ext>
            </a:extLst>
          </p:cNvPr>
          <p:cNvSpPr/>
          <p:nvPr/>
        </p:nvSpPr>
        <p:spPr>
          <a:xfrm>
            <a:off x="3122557" y="371649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3E54BAC-13F6-7B4F-89C3-9BDF9A89458C}"/>
              </a:ext>
            </a:extLst>
          </p:cNvPr>
          <p:cNvSpPr/>
          <p:nvPr/>
        </p:nvSpPr>
        <p:spPr>
          <a:xfrm>
            <a:off x="532912" y="343009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212C5B7C-4855-E349-A972-985C8F35955D}"/>
              </a:ext>
            </a:extLst>
          </p:cNvPr>
          <p:cNvSpPr/>
          <p:nvPr/>
        </p:nvSpPr>
        <p:spPr>
          <a:xfrm>
            <a:off x="817347" y="343009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DB6766E-6B27-5C4C-A16C-A1E42CC5F3E7}"/>
              </a:ext>
            </a:extLst>
          </p:cNvPr>
          <p:cNvSpPr/>
          <p:nvPr/>
        </p:nvSpPr>
        <p:spPr>
          <a:xfrm>
            <a:off x="1101782" y="3434034"/>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39B44D4-6BF5-7240-B0C2-146FF1F81A1D}"/>
              </a:ext>
            </a:extLst>
          </p:cNvPr>
          <p:cNvSpPr/>
          <p:nvPr/>
        </p:nvSpPr>
        <p:spPr>
          <a:xfrm>
            <a:off x="1401082" y="3426152"/>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AC84F55-0F84-2D4B-A37D-58E02D51E9B7}"/>
              </a:ext>
            </a:extLst>
          </p:cNvPr>
          <p:cNvSpPr/>
          <p:nvPr/>
        </p:nvSpPr>
        <p:spPr>
          <a:xfrm>
            <a:off x="1685517" y="3426152"/>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49C888C-8069-B248-AFD6-0041ADEBEFF0}"/>
              </a:ext>
            </a:extLst>
          </p:cNvPr>
          <p:cNvSpPr/>
          <p:nvPr/>
        </p:nvSpPr>
        <p:spPr>
          <a:xfrm>
            <a:off x="1969952" y="3430093"/>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70976743-ABA7-4647-9D09-F853E09EDB9B}"/>
              </a:ext>
            </a:extLst>
          </p:cNvPr>
          <p:cNvSpPr/>
          <p:nvPr/>
        </p:nvSpPr>
        <p:spPr>
          <a:xfrm>
            <a:off x="2269252" y="3436661"/>
            <a:ext cx="189186" cy="1786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2B0F10A1-7431-F24D-B33A-6C67545DE88C}"/>
              </a:ext>
            </a:extLst>
          </p:cNvPr>
          <p:cNvSpPr/>
          <p:nvPr/>
        </p:nvSpPr>
        <p:spPr>
          <a:xfrm>
            <a:off x="2553687" y="343666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0BF22848-71EE-934A-A8F0-3E26ABBD4159}"/>
              </a:ext>
            </a:extLst>
          </p:cNvPr>
          <p:cNvSpPr/>
          <p:nvPr/>
        </p:nvSpPr>
        <p:spPr>
          <a:xfrm>
            <a:off x="2838122" y="344060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47D798C9-7238-8E49-828B-8DB9CF9D94A5}"/>
              </a:ext>
            </a:extLst>
          </p:cNvPr>
          <p:cNvSpPr/>
          <p:nvPr/>
        </p:nvSpPr>
        <p:spPr>
          <a:xfrm>
            <a:off x="3122557" y="344717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0BD9F842-7217-3143-AB68-5E37684E4D3E}"/>
              </a:ext>
            </a:extLst>
          </p:cNvPr>
          <p:cNvSpPr/>
          <p:nvPr/>
        </p:nvSpPr>
        <p:spPr>
          <a:xfrm>
            <a:off x="532912" y="315551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7A6AD12-23D0-9246-A269-98616CA2EBB2}"/>
              </a:ext>
            </a:extLst>
          </p:cNvPr>
          <p:cNvSpPr/>
          <p:nvPr/>
        </p:nvSpPr>
        <p:spPr>
          <a:xfrm>
            <a:off x="817347" y="315551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ED3FA008-7B02-AE4F-A081-10A83546D07D}"/>
              </a:ext>
            </a:extLst>
          </p:cNvPr>
          <p:cNvSpPr/>
          <p:nvPr/>
        </p:nvSpPr>
        <p:spPr>
          <a:xfrm>
            <a:off x="1101782" y="315945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F8E5A1F4-1D61-234E-B015-2D39F4FD8ABD}"/>
              </a:ext>
            </a:extLst>
          </p:cNvPr>
          <p:cNvSpPr/>
          <p:nvPr/>
        </p:nvSpPr>
        <p:spPr>
          <a:xfrm>
            <a:off x="1401082" y="315157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160C6B65-6E76-D144-8FB1-576E8EC2F0E8}"/>
              </a:ext>
            </a:extLst>
          </p:cNvPr>
          <p:cNvSpPr/>
          <p:nvPr/>
        </p:nvSpPr>
        <p:spPr>
          <a:xfrm>
            <a:off x="1685517" y="3151570"/>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3AC7A15A-80E9-B644-AFD4-027B2C0F7445}"/>
              </a:ext>
            </a:extLst>
          </p:cNvPr>
          <p:cNvSpPr/>
          <p:nvPr/>
        </p:nvSpPr>
        <p:spPr>
          <a:xfrm>
            <a:off x="1969952" y="315551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B70B2784-C4C3-8B49-BEC8-8F9FF8B1CC1C}"/>
              </a:ext>
            </a:extLst>
          </p:cNvPr>
          <p:cNvSpPr/>
          <p:nvPr/>
        </p:nvSpPr>
        <p:spPr>
          <a:xfrm>
            <a:off x="2269252" y="316207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08B22C2E-8202-794E-836F-6BD7B8C8AB81}"/>
              </a:ext>
            </a:extLst>
          </p:cNvPr>
          <p:cNvSpPr/>
          <p:nvPr/>
        </p:nvSpPr>
        <p:spPr>
          <a:xfrm>
            <a:off x="2553687" y="316207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CF0B789A-B70C-DC44-B342-93C14F01DEFE}"/>
              </a:ext>
            </a:extLst>
          </p:cNvPr>
          <p:cNvSpPr/>
          <p:nvPr/>
        </p:nvSpPr>
        <p:spPr>
          <a:xfrm>
            <a:off x="2838122" y="316602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14CBD2D3-7927-4F4D-A078-C6E4C6F61B76}"/>
              </a:ext>
            </a:extLst>
          </p:cNvPr>
          <p:cNvSpPr/>
          <p:nvPr/>
        </p:nvSpPr>
        <p:spPr>
          <a:xfrm>
            <a:off x="3122557" y="317259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91F17D35-A0BD-FB47-999B-8DE3BA3556AB}"/>
              </a:ext>
            </a:extLst>
          </p:cNvPr>
          <p:cNvSpPr/>
          <p:nvPr/>
        </p:nvSpPr>
        <p:spPr>
          <a:xfrm>
            <a:off x="532912" y="288618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698246F0-482D-684D-A387-96E30A859DA8}"/>
              </a:ext>
            </a:extLst>
          </p:cNvPr>
          <p:cNvSpPr/>
          <p:nvPr/>
        </p:nvSpPr>
        <p:spPr>
          <a:xfrm>
            <a:off x="817347" y="288618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3C1739A7-261F-8449-96C3-E7B24454A1F3}"/>
              </a:ext>
            </a:extLst>
          </p:cNvPr>
          <p:cNvSpPr/>
          <p:nvPr/>
        </p:nvSpPr>
        <p:spPr>
          <a:xfrm>
            <a:off x="1101782" y="289012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64BFB3A-E69D-BC4E-9D9C-7A2A0BC91C7E}"/>
              </a:ext>
            </a:extLst>
          </p:cNvPr>
          <p:cNvSpPr/>
          <p:nvPr/>
        </p:nvSpPr>
        <p:spPr>
          <a:xfrm>
            <a:off x="1401082" y="288224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0118513C-A7F1-FB4D-99DD-4894E82361F8}"/>
              </a:ext>
            </a:extLst>
          </p:cNvPr>
          <p:cNvSpPr/>
          <p:nvPr/>
        </p:nvSpPr>
        <p:spPr>
          <a:xfrm>
            <a:off x="1685517" y="2882243"/>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1DF8897F-36FB-384D-B775-B9533FFFB868}"/>
              </a:ext>
            </a:extLst>
          </p:cNvPr>
          <p:cNvSpPr/>
          <p:nvPr/>
        </p:nvSpPr>
        <p:spPr>
          <a:xfrm>
            <a:off x="1969952" y="288618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F778031-8167-E147-A223-3B84401A825A}"/>
              </a:ext>
            </a:extLst>
          </p:cNvPr>
          <p:cNvSpPr/>
          <p:nvPr/>
        </p:nvSpPr>
        <p:spPr>
          <a:xfrm>
            <a:off x="2269252" y="289275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4CBF751-BA09-B94C-AF13-6ABA500472FF}"/>
              </a:ext>
            </a:extLst>
          </p:cNvPr>
          <p:cNvSpPr/>
          <p:nvPr/>
        </p:nvSpPr>
        <p:spPr>
          <a:xfrm>
            <a:off x="2553687" y="289275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3D2720B8-4F90-D04E-B128-86ED3E1E79AA}"/>
              </a:ext>
            </a:extLst>
          </p:cNvPr>
          <p:cNvSpPr/>
          <p:nvPr/>
        </p:nvSpPr>
        <p:spPr>
          <a:xfrm>
            <a:off x="2838122" y="289669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AFFE5D07-BED8-7343-9150-1058995CF820}"/>
              </a:ext>
            </a:extLst>
          </p:cNvPr>
          <p:cNvSpPr/>
          <p:nvPr/>
        </p:nvSpPr>
        <p:spPr>
          <a:xfrm>
            <a:off x="3122557" y="290326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1" name="Picture 310">
            <a:extLst>
              <a:ext uri="{FF2B5EF4-FFF2-40B4-BE49-F238E27FC236}">
                <a16:creationId xmlns:a16="http://schemas.microsoft.com/office/drawing/2014/main" id="{59FCAF4C-3EAD-504D-81B6-D66811FA56D9}"/>
              </a:ext>
            </a:extLst>
          </p:cNvPr>
          <p:cNvPicPr>
            <a:picLocks noChangeAspect="1"/>
          </p:cNvPicPr>
          <p:nvPr/>
        </p:nvPicPr>
        <p:blipFill>
          <a:blip r:embed="rId2"/>
          <a:stretch>
            <a:fillRect/>
          </a:stretch>
        </p:blipFill>
        <p:spPr>
          <a:xfrm>
            <a:off x="100745" y="3180037"/>
            <a:ext cx="2997200" cy="2768600"/>
          </a:xfrm>
          <a:prstGeom prst="rect">
            <a:avLst/>
          </a:prstGeom>
        </p:spPr>
      </p:pic>
      <p:sp>
        <p:nvSpPr>
          <p:cNvPr id="312" name="Right Brace 311">
            <a:extLst>
              <a:ext uri="{FF2B5EF4-FFF2-40B4-BE49-F238E27FC236}">
                <a16:creationId xmlns:a16="http://schemas.microsoft.com/office/drawing/2014/main" id="{843D38B4-3B2A-B84B-BCF8-1812B5F590EB}"/>
              </a:ext>
            </a:extLst>
          </p:cNvPr>
          <p:cNvSpPr/>
          <p:nvPr/>
        </p:nvSpPr>
        <p:spPr>
          <a:xfrm rot="5400000">
            <a:off x="997183" y="4970018"/>
            <a:ext cx="886870" cy="1437040"/>
          </a:xfrm>
          <a:prstGeom prst="rightBrace">
            <a:avLst>
              <a:gd name="adj1" fmla="val 173211"/>
              <a:gd name="adj2" fmla="val 5000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3" name="TextBox 312">
            <a:extLst>
              <a:ext uri="{FF2B5EF4-FFF2-40B4-BE49-F238E27FC236}">
                <a16:creationId xmlns:a16="http://schemas.microsoft.com/office/drawing/2014/main" id="{63566650-F96C-C047-96A0-C98576FDB790}"/>
              </a:ext>
            </a:extLst>
          </p:cNvPr>
          <p:cNvSpPr txBox="1"/>
          <p:nvPr/>
        </p:nvSpPr>
        <p:spPr>
          <a:xfrm>
            <a:off x="520164" y="6389469"/>
            <a:ext cx="4220278" cy="338554"/>
          </a:xfrm>
          <a:prstGeom prst="rect">
            <a:avLst/>
          </a:prstGeom>
          <a:noFill/>
        </p:spPr>
        <p:txBody>
          <a:bodyPr wrap="square" rtlCol="0">
            <a:spAutoFit/>
          </a:bodyPr>
          <a:lstStyle/>
          <a:p>
            <a:r>
              <a:rPr lang="en-US" sz="1600" dirty="0"/>
              <a:t>Spatial frequency (5 grid points)</a:t>
            </a:r>
          </a:p>
        </p:txBody>
      </p:sp>
      <p:sp>
        <p:nvSpPr>
          <p:cNvPr id="315" name="Rectangle 314">
            <a:extLst>
              <a:ext uri="{FF2B5EF4-FFF2-40B4-BE49-F238E27FC236}">
                <a16:creationId xmlns:a16="http://schemas.microsoft.com/office/drawing/2014/main" id="{CAB25FE2-0C47-C64B-9C1D-B122FD669919}"/>
              </a:ext>
            </a:extLst>
          </p:cNvPr>
          <p:cNvSpPr/>
          <p:nvPr/>
        </p:nvSpPr>
        <p:spPr>
          <a:xfrm>
            <a:off x="7348778" y="959012"/>
            <a:ext cx="2975084" cy="27574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FC6B427D-EE81-4248-8BCD-3085EDA7227B}"/>
              </a:ext>
            </a:extLst>
          </p:cNvPr>
          <p:cNvSpPr/>
          <p:nvPr/>
        </p:nvSpPr>
        <p:spPr>
          <a:xfrm>
            <a:off x="7444026" y="344060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1E7EFBBC-A7A1-974A-AC66-72AF14E12B87}"/>
              </a:ext>
            </a:extLst>
          </p:cNvPr>
          <p:cNvSpPr/>
          <p:nvPr/>
        </p:nvSpPr>
        <p:spPr>
          <a:xfrm>
            <a:off x="7728461" y="344060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1699689B-7BC4-7B4A-8737-DE8A2CD99F93}"/>
              </a:ext>
            </a:extLst>
          </p:cNvPr>
          <p:cNvSpPr/>
          <p:nvPr/>
        </p:nvSpPr>
        <p:spPr>
          <a:xfrm>
            <a:off x="8012896" y="3444544"/>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9B5C3E0B-10B7-484D-BF25-11074E3E5E96}"/>
              </a:ext>
            </a:extLst>
          </p:cNvPr>
          <p:cNvSpPr/>
          <p:nvPr/>
        </p:nvSpPr>
        <p:spPr>
          <a:xfrm>
            <a:off x="8312196" y="3436662"/>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A886B3A0-6DF4-B140-963F-DF2BC7C6D296}"/>
              </a:ext>
            </a:extLst>
          </p:cNvPr>
          <p:cNvSpPr/>
          <p:nvPr/>
        </p:nvSpPr>
        <p:spPr>
          <a:xfrm>
            <a:off x="8596631" y="3436662"/>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6715137F-44B6-C14E-9F93-EB33AC53EBBB}"/>
              </a:ext>
            </a:extLst>
          </p:cNvPr>
          <p:cNvSpPr/>
          <p:nvPr/>
        </p:nvSpPr>
        <p:spPr>
          <a:xfrm>
            <a:off x="8881066" y="3440603"/>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E3740E85-278D-634D-A431-1A2FF5391026}"/>
              </a:ext>
            </a:extLst>
          </p:cNvPr>
          <p:cNvSpPr/>
          <p:nvPr/>
        </p:nvSpPr>
        <p:spPr>
          <a:xfrm>
            <a:off x="9180366" y="344717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D2F70F3D-60A6-AF45-97A9-9A3AA7FD627C}"/>
              </a:ext>
            </a:extLst>
          </p:cNvPr>
          <p:cNvSpPr/>
          <p:nvPr/>
        </p:nvSpPr>
        <p:spPr>
          <a:xfrm>
            <a:off x="9464801" y="344717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49FEFA4A-BD1E-6C4D-8E30-760453CACE68}"/>
              </a:ext>
            </a:extLst>
          </p:cNvPr>
          <p:cNvSpPr/>
          <p:nvPr/>
        </p:nvSpPr>
        <p:spPr>
          <a:xfrm>
            <a:off x="9749236" y="345111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545BCB01-DE0B-B547-B0D6-E5D95C98B7B1}"/>
              </a:ext>
            </a:extLst>
          </p:cNvPr>
          <p:cNvSpPr/>
          <p:nvPr/>
        </p:nvSpPr>
        <p:spPr>
          <a:xfrm>
            <a:off x="10033671" y="345768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A01F0000-680C-0B45-9A0F-5526F8CB051E}"/>
              </a:ext>
            </a:extLst>
          </p:cNvPr>
          <p:cNvSpPr/>
          <p:nvPr/>
        </p:nvSpPr>
        <p:spPr>
          <a:xfrm>
            <a:off x="7444026" y="317127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C4AC2597-F2B8-1F47-AA01-BD6674CD1403}"/>
              </a:ext>
            </a:extLst>
          </p:cNvPr>
          <p:cNvSpPr/>
          <p:nvPr/>
        </p:nvSpPr>
        <p:spPr>
          <a:xfrm>
            <a:off x="7728461" y="3171276"/>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4765048C-C7E4-F64B-9C00-7EFA2D76A615}"/>
              </a:ext>
            </a:extLst>
          </p:cNvPr>
          <p:cNvSpPr/>
          <p:nvPr/>
        </p:nvSpPr>
        <p:spPr>
          <a:xfrm>
            <a:off x="8012896" y="3175217"/>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B7F9FC80-60BF-AC4C-AAF8-630FF9EF6722}"/>
              </a:ext>
            </a:extLst>
          </p:cNvPr>
          <p:cNvSpPr/>
          <p:nvPr/>
        </p:nvSpPr>
        <p:spPr>
          <a:xfrm>
            <a:off x="8312196" y="3167335"/>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49D4D24D-5325-2746-9FAF-56FD06460B70}"/>
              </a:ext>
            </a:extLst>
          </p:cNvPr>
          <p:cNvSpPr/>
          <p:nvPr/>
        </p:nvSpPr>
        <p:spPr>
          <a:xfrm>
            <a:off x="8596631" y="3167335"/>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D21838E9-5F67-6741-93BD-0E8FD9F5EDF5}"/>
              </a:ext>
            </a:extLst>
          </p:cNvPr>
          <p:cNvSpPr/>
          <p:nvPr/>
        </p:nvSpPr>
        <p:spPr>
          <a:xfrm>
            <a:off x="8881066" y="3171276"/>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981EA6C1-2D64-E34B-823E-146E4D99BCB8}"/>
              </a:ext>
            </a:extLst>
          </p:cNvPr>
          <p:cNvSpPr/>
          <p:nvPr/>
        </p:nvSpPr>
        <p:spPr>
          <a:xfrm>
            <a:off x="9180366" y="3177844"/>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F038B53F-4385-2544-B8C4-4A718A424424}"/>
              </a:ext>
            </a:extLst>
          </p:cNvPr>
          <p:cNvSpPr/>
          <p:nvPr/>
        </p:nvSpPr>
        <p:spPr>
          <a:xfrm>
            <a:off x="9464801" y="317784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2CB2A1C3-2593-2140-8BCD-1860CB03C83B}"/>
              </a:ext>
            </a:extLst>
          </p:cNvPr>
          <p:cNvSpPr/>
          <p:nvPr/>
        </p:nvSpPr>
        <p:spPr>
          <a:xfrm>
            <a:off x="9749236" y="318178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6591AA94-CC61-014F-A412-7BF6AAD77DA1}"/>
              </a:ext>
            </a:extLst>
          </p:cNvPr>
          <p:cNvSpPr/>
          <p:nvPr/>
        </p:nvSpPr>
        <p:spPr>
          <a:xfrm>
            <a:off x="10033671" y="318835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484DB76-148B-544B-AE6C-2F9D3F1B35BA}"/>
              </a:ext>
            </a:extLst>
          </p:cNvPr>
          <p:cNvSpPr/>
          <p:nvPr/>
        </p:nvSpPr>
        <p:spPr>
          <a:xfrm>
            <a:off x="7444026" y="291245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21107597-C3E7-224E-9641-83F226C01837}"/>
              </a:ext>
            </a:extLst>
          </p:cNvPr>
          <p:cNvSpPr/>
          <p:nvPr/>
        </p:nvSpPr>
        <p:spPr>
          <a:xfrm>
            <a:off x="7728461" y="291245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96C33FAD-A4A4-F74A-AF8C-0FF23D17016B}"/>
              </a:ext>
            </a:extLst>
          </p:cNvPr>
          <p:cNvSpPr/>
          <p:nvPr/>
        </p:nvSpPr>
        <p:spPr>
          <a:xfrm>
            <a:off x="8012896" y="2916400"/>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73489525-A735-3748-A74A-FD8C1B3C421B}"/>
              </a:ext>
            </a:extLst>
          </p:cNvPr>
          <p:cNvSpPr/>
          <p:nvPr/>
        </p:nvSpPr>
        <p:spPr>
          <a:xfrm>
            <a:off x="8312196" y="2908518"/>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F7D76391-7164-5A46-8037-1842612A4468}"/>
              </a:ext>
            </a:extLst>
          </p:cNvPr>
          <p:cNvSpPr/>
          <p:nvPr/>
        </p:nvSpPr>
        <p:spPr>
          <a:xfrm>
            <a:off x="8596631" y="2908518"/>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EA296F3D-FB61-6948-8C0F-2787D15D2EFB}"/>
              </a:ext>
            </a:extLst>
          </p:cNvPr>
          <p:cNvSpPr/>
          <p:nvPr/>
        </p:nvSpPr>
        <p:spPr>
          <a:xfrm>
            <a:off x="8881066" y="2912459"/>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FB372EB1-C9A5-7C49-8B49-12FDBB89A990}"/>
              </a:ext>
            </a:extLst>
          </p:cNvPr>
          <p:cNvSpPr/>
          <p:nvPr/>
        </p:nvSpPr>
        <p:spPr>
          <a:xfrm>
            <a:off x="9180366" y="2919027"/>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D2A10FB2-02CD-3047-8A3C-9016FA80CFDD}"/>
              </a:ext>
            </a:extLst>
          </p:cNvPr>
          <p:cNvSpPr/>
          <p:nvPr/>
        </p:nvSpPr>
        <p:spPr>
          <a:xfrm>
            <a:off x="9464801" y="291902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587B75DA-CBFD-5045-9180-70620F3CBA31}"/>
              </a:ext>
            </a:extLst>
          </p:cNvPr>
          <p:cNvSpPr/>
          <p:nvPr/>
        </p:nvSpPr>
        <p:spPr>
          <a:xfrm>
            <a:off x="9749236" y="292296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901F6030-9A7F-E24B-AA0F-7950BB072BEB}"/>
              </a:ext>
            </a:extLst>
          </p:cNvPr>
          <p:cNvSpPr/>
          <p:nvPr/>
        </p:nvSpPr>
        <p:spPr>
          <a:xfrm>
            <a:off x="10033671" y="292953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5C8FA3C4-85AE-DE46-97A2-75805F2D12DF}"/>
              </a:ext>
            </a:extLst>
          </p:cNvPr>
          <p:cNvSpPr/>
          <p:nvPr/>
        </p:nvSpPr>
        <p:spPr>
          <a:xfrm>
            <a:off x="7444026" y="264313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9FABF5DF-217E-C54C-AED5-08B1440A8C28}"/>
              </a:ext>
            </a:extLst>
          </p:cNvPr>
          <p:cNvSpPr/>
          <p:nvPr/>
        </p:nvSpPr>
        <p:spPr>
          <a:xfrm>
            <a:off x="7728461" y="264313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C1F51FA-7844-2A4D-8742-8245E8322C9D}"/>
              </a:ext>
            </a:extLst>
          </p:cNvPr>
          <p:cNvSpPr/>
          <p:nvPr/>
        </p:nvSpPr>
        <p:spPr>
          <a:xfrm>
            <a:off x="8012896" y="2647073"/>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5E321799-6844-8946-A4B6-857BE937954A}"/>
              </a:ext>
            </a:extLst>
          </p:cNvPr>
          <p:cNvSpPr/>
          <p:nvPr/>
        </p:nvSpPr>
        <p:spPr>
          <a:xfrm>
            <a:off x="8312196" y="263919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8B389343-1F66-B74F-85FA-46936BCCD892}"/>
              </a:ext>
            </a:extLst>
          </p:cNvPr>
          <p:cNvSpPr/>
          <p:nvPr/>
        </p:nvSpPr>
        <p:spPr>
          <a:xfrm>
            <a:off x="8596631" y="263919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58A75C1E-0F6A-0142-8379-FCC453625311}"/>
              </a:ext>
            </a:extLst>
          </p:cNvPr>
          <p:cNvSpPr/>
          <p:nvPr/>
        </p:nvSpPr>
        <p:spPr>
          <a:xfrm>
            <a:off x="8881066" y="2643132"/>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CD0C2DC5-1207-994D-B683-1528724828B6}"/>
              </a:ext>
            </a:extLst>
          </p:cNvPr>
          <p:cNvSpPr/>
          <p:nvPr/>
        </p:nvSpPr>
        <p:spPr>
          <a:xfrm>
            <a:off x="9180366" y="2649700"/>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69348281-B4B2-754E-A4F9-F9FCDF84CE2D}"/>
              </a:ext>
            </a:extLst>
          </p:cNvPr>
          <p:cNvSpPr/>
          <p:nvPr/>
        </p:nvSpPr>
        <p:spPr>
          <a:xfrm>
            <a:off x="9464801" y="2649700"/>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D218E0CD-A66A-5C4E-9EC5-E0922A6F15B6}"/>
              </a:ext>
            </a:extLst>
          </p:cNvPr>
          <p:cNvSpPr/>
          <p:nvPr/>
        </p:nvSpPr>
        <p:spPr>
          <a:xfrm>
            <a:off x="9749236" y="265364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FF9C344D-49D6-B540-A8DC-8D4C63E71F67}"/>
              </a:ext>
            </a:extLst>
          </p:cNvPr>
          <p:cNvSpPr/>
          <p:nvPr/>
        </p:nvSpPr>
        <p:spPr>
          <a:xfrm>
            <a:off x="10033671" y="266021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402A65B6-6580-D34F-8A7A-BCD4397454D4}"/>
              </a:ext>
            </a:extLst>
          </p:cNvPr>
          <p:cNvSpPr/>
          <p:nvPr/>
        </p:nvSpPr>
        <p:spPr>
          <a:xfrm>
            <a:off x="7444026" y="236329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2B6F1789-D73B-2C49-BA8E-D54C47B2CBE1}"/>
              </a:ext>
            </a:extLst>
          </p:cNvPr>
          <p:cNvSpPr/>
          <p:nvPr/>
        </p:nvSpPr>
        <p:spPr>
          <a:xfrm>
            <a:off x="7728461" y="236329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2845E2EC-CED6-464D-A9FA-86B6A54C04F7}"/>
              </a:ext>
            </a:extLst>
          </p:cNvPr>
          <p:cNvSpPr/>
          <p:nvPr/>
        </p:nvSpPr>
        <p:spPr>
          <a:xfrm>
            <a:off x="8012896" y="2367234"/>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0710BE2B-5811-2248-9EC3-B8345777E0D6}"/>
              </a:ext>
            </a:extLst>
          </p:cNvPr>
          <p:cNvSpPr/>
          <p:nvPr/>
        </p:nvSpPr>
        <p:spPr>
          <a:xfrm>
            <a:off x="8312196" y="2359352"/>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95BED53D-C465-2E41-9B04-D6E3E3B84716}"/>
              </a:ext>
            </a:extLst>
          </p:cNvPr>
          <p:cNvSpPr/>
          <p:nvPr/>
        </p:nvSpPr>
        <p:spPr>
          <a:xfrm>
            <a:off x="8596631" y="2359352"/>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E3E3F5FF-9192-1647-8956-C5DE9A759FBF}"/>
              </a:ext>
            </a:extLst>
          </p:cNvPr>
          <p:cNvSpPr/>
          <p:nvPr/>
        </p:nvSpPr>
        <p:spPr>
          <a:xfrm>
            <a:off x="8881066" y="2363293"/>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79E60108-02D8-274E-8512-7BE9915698B2}"/>
              </a:ext>
            </a:extLst>
          </p:cNvPr>
          <p:cNvSpPr/>
          <p:nvPr/>
        </p:nvSpPr>
        <p:spPr>
          <a:xfrm>
            <a:off x="9180366" y="2369861"/>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C12B2DA5-9304-464D-8C4D-8E6944323DAD}"/>
              </a:ext>
            </a:extLst>
          </p:cNvPr>
          <p:cNvSpPr/>
          <p:nvPr/>
        </p:nvSpPr>
        <p:spPr>
          <a:xfrm>
            <a:off x="9464801" y="2369861"/>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5E8A5F2-FED5-DE42-8708-808A813E482F}"/>
              </a:ext>
            </a:extLst>
          </p:cNvPr>
          <p:cNvSpPr/>
          <p:nvPr/>
        </p:nvSpPr>
        <p:spPr>
          <a:xfrm>
            <a:off x="9749236" y="237380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27968728-D6F8-CD46-9C09-23689F273614}"/>
              </a:ext>
            </a:extLst>
          </p:cNvPr>
          <p:cNvSpPr/>
          <p:nvPr/>
        </p:nvSpPr>
        <p:spPr>
          <a:xfrm>
            <a:off x="10033671" y="2380372"/>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CFD236E9-ACF8-524E-B3B5-7B49B8A3E027}"/>
              </a:ext>
            </a:extLst>
          </p:cNvPr>
          <p:cNvSpPr/>
          <p:nvPr/>
        </p:nvSpPr>
        <p:spPr>
          <a:xfrm>
            <a:off x="7444026" y="209396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9F2E8C9-1C10-DF49-A383-F1436368CE3C}"/>
              </a:ext>
            </a:extLst>
          </p:cNvPr>
          <p:cNvSpPr/>
          <p:nvPr/>
        </p:nvSpPr>
        <p:spPr>
          <a:xfrm>
            <a:off x="7728461" y="209396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72034EBC-3167-874B-8065-EBB2518CCC22}"/>
              </a:ext>
            </a:extLst>
          </p:cNvPr>
          <p:cNvSpPr/>
          <p:nvPr/>
        </p:nvSpPr>
        <p:spPr>
          <a:xfrm>
            <a:off x="8012896" y="2097907"/>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176D2D7E-4833-884C-BCB0-E6DBC600E22E}"/>
              </a:ext>
            </a:extLst>
          </p:cNvPr>
          <p:cNvSpPr/>
          <p:nvPr/>
        </p:nvSpPr>
        <p:spPr>
          <a:xfrm>
            <a:off x="8312196" y="2090025"/>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04652803-7442-404A-BE1C-FF75FE88BB6B}"/>
              </a:ext>
            </a:extLst>
          </p:cNvPr>
          <p:cNvSpPr/>
          <p:nvPr/>
        </p:nvSpPr>
        <p:spPr>
          <a:xfrm>
            <a:off x="8596631" y="2090025"/>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8D65B581-5506-A844-AB19-00D8ADFD642A}"/>
              </a:ext>
            </a:extLst>
          </p:cNvPr>
          <p:cNvSpPr/>
          <p:nvPr/>
        </p:nvSpPr>
        <p:spPr>
          <a:xfrm>
            <a:off x="8881066" y="209396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50BC0BB9-5A59-E644-9A7F-0602CE55CA1C}"/>
              </a:ext>
            </a:extLst>
          </p:cNvPr>
          <p:cNvSpPr/>
          <p:nvPr/>
        </p:nvSpPr>
        <p:spPr>
          <a:xfrm>
            <a:off x="9180366" y="2100534"/>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CCB67C4-D951-F247-8A9A-5FA308A99B73}"/>
              </a:ext>
            </a:extLst>
          </p:cNvPr>
          <p:cNvSpPr/>
          <p:nvPr/>
        </p:nvSpPr>
        <p:spPr>
          <a:xfrm>
            <a:off x="9464801" y="2100534"/>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9FB73C40-321E-3F48-B828-806DA4A40712}"/>
              </a:ext>
            </a:extLst>
          </p:cNvPr>
          <p:cNvSpPr/>
          <p:nvPr/>
        </p:nvSpPr>
        <p:spPr>
          <a:xfrm>
            <a:off x="9749236" y="2104475"/>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7E519486-79FE-FA46-8DAB-C11160789FD4}"/>
              </a:ext>
            </a:extLst>
          </p:cNvPr>
          <p:cNvSpPr/>
          <p:nvPr/>
        </p:nvSpPr>
        <p:spPr>
          <a:xfrm>
            <a:off x="10033671" y="211104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4B526005-CC5C-BE4D-8AF9-10677B8D263A}"/>
              </a:ext>
            </a:extLst>
          </p:cNvPr>
          <p:cNvSpPr/>
          <p:nvPr/>
        </p:nvSpPr>
        <p:spPr>
          <a:xfrm>
            <a:off x="7444026" y="183777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818EDD56-88FE-E74B-ACFE-2388BA2B7090}"/>
              </a:ext>
            </a:extLst>
          </p:cNvPr>
          <p:cNvSpPr/>
          <p:nvPr/>
        </p:nvSpPr>
        <p:spPr>
          <a:xfrm>
            <a:off x="7728461" y="183777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CDE32D72-5552-4241-93B5-3D0A18E7426F}"/>
              </a:ext>
            </a:extLst>
          </p:cNvPr>
          <p:cNvSpPr/>
          <p:nvPr/>
        </p:nvSpPr>
        <p:spPr>
          <a:xfrm>
            <a:off x="8012896" y="184171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7AD79077-1E25-5343-B082-EEDC8F30E274}"/>
              </a:ext>
            </a:extLst>
          </p:cNvPr>
          <p:cNvSpPr/>
          <p:nvPr/>
        </p:nvSpPr>
        <p:spPr>
          <a:xfrm>
            <a:off x="8312196" y="1833834"/>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0E0FA176-1BDC-7448-96CC-20F9C29A6243}"/>
              </a:ext>
            </a:extLst>
          </p:cNvPr>
          <p:cNvSpPr/>
          <p:nvPr/>
        </p:nvSpPr>
        <p:spPr>
          <a:xfrm>
            <a:off x="8596631" y="1833834"/>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836199DA-1ED0-B24F-8625-8C2CF3461362}"/>
              </a:ext>
            </a:extLst>
          </p:cNvPr>
          <p:cNvSpPr/>
          <p:nvPr/>
        </p:nvSpPr>
        <p:spPr>
          <a:xfrm>
            <a:off x="8881066" y="1837775"/>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68823FF6-A8A8-6B42-BA1C-09A77FF4526C}"/>
              </a:ext>
            </a:extLst>
          </p:cNvPr>
          <p:cNvSpPr/>
          <p:nvPr/>
        </p:nvSpPr>
        <p:spPr>
          <a:xfrm>
            <a:off x="9180366" y="1844343"/>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39F27527-F678-8A45-BDBB-582642ADBC7A}"/>
              </a:ext>
            </a:extLst>
          </p:cNvPr>
          <p:cNvSpPr/>
          <p:nvPr/>
        </p:nvSpPr>
        <p:spPr>
          <a:xfrm>
            <a:off x="9464801" y="1844343"/>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D8C82D6E-6C59-7E4D-B1D4-773BD1667055}"/>
              </a:ext>
            </a:extLst>
          </p:cNvPr>
          <p:cNvSpPr/>
          <p:nvPr/>
        </p:nvSpPr>
        <p:spPr>
          <a:xfrm>
            <a:off x="9749236" y="184828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D2DFECF5-E28F-6847-B913-73233A1C87D3}"/>
              </a:ext>
            </a:extLst>
          </p:cNvPr>
          <p:cNvSpPr/>
          <p:nvPr/>
        </p:nvSpPr>
        <p:spPr>
          <a:xfrm>
            <a:off x="10033671" y="185485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99418D33-989B-E948-BA00-30C9E0951F2D}"/>
              </a:ext>
            </a:extLst>
          </p:cNvPr>
          <p:cNvSpPr/>
          <p:nvPr/>
        </p:nvSpPr>
        <p:spPr>
          <a:xfrm>
            <a:off x="7444026" y="15684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EC3C630A-3DBD-4349-B404-02E2B4B3ABAE}"/>
              </a:ext>
            </a:extLst>
          </p:cNvPr>
          <p:cNvSpPr/>
          <p:nvPr/>
        </p:nvSpPr>
        <p:spPr>
          <a:xfrm>
            <a:off x="7728461" y="15684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09225E07-8BC2-2844-9CD2-52855F17BD30}"/>
              </a:ext>
            </a:extLst>
          </p:cNvPr>
          <p:cNvSpPr/>
          <p:nvPr/>
        </p:nvSpPr>
        <p:spPr>
          <a:xfrm>
            <a:off x="8012896" y="1572389"/>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7E689CF3-445C-DB4D-9FF0-BB020B908E3B}"/>
              </a:ext>
            </a:extLst>
          </p:cNvPr>
          <p:cNvSpPr/>
          <p:nvPr/>
        </p:nvSpPr>
        <p:spPr>
          <a:xfrm>
            <a:off x="8312196" y="1564507"/>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23D490B7-677F-784E-8B96-A02183459B9E}"/>
              </a:ext>
            </a:extLst>
          </p:cNvPr>
          <p:cNvSpPr/>
          <p:nvPr/>
        </p:nvSpPr>
        <p:spPr>
          <a:xfrm>
            <a:off x="8596631" y="1564507"/>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64522D87-6D1A-A047-B73E-2E1605DF3B47}"/>
              </a:ext>
            </a:extLst>
          </p:cNvPr>
          <p:cNvSpPr/>
          <p:nvPr/>
        </p:nvSpPr>
        <p:spPr>
          <a:xfrm>
            <a:off x="8881066" y="1568448"/>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42EA5E9B-E434-1243-B9EE-514715244398}"/>
              </a:ext>
            </a:extLst>
          </p:cNvPr>
          <p:cNvSpPr/>
          <p:nvPr/>
        </p:nvSpPr>
        <p:spPr>
          <a:xfrm>
            <a:off x="9180366" y="1575016"/>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402451C3-0796-6742-A07E-D1CE6E7005FC}"/>
              </a:ext>
            </a:extLst>
          </p:cNvPr>
          <p:cNvSpPr/>
          <p:nvPr/>
        </p:nvSpPr>
        <p:spPr>
          <a:xfrm>
            <a:off x="9464801" y="157501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82850BAF-5B79-BC49-B9A0-FF51EB9B7573}"/>
              </a:ext>
            </a:extLst>
          </p:cNvPr>
          <p:cNvSpPr/>
          <p:nvPr/>
        </p:nvSpPr>
        <p:spPr>
          <a:xfrm>
            <a:off x="9749236" y="157895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D1595470-BD0E-DD45-9303-7320CA412C1A}"/>
              </a:ext>
            </a:extLst>
          </p:cNvPr>
          <p:cNvSpPr/>
          <p:nvPr/>
        </p:nvSpPr>
        <p:spPr>
          <a:xfrm>
            <a:off x="10033671" y="158552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FA6DF94E-093F-E14E-9772-8F3DA3A4B2EC}"/>
              </a:ext>
            </a:extLst>
          </p:cNvPr>
          <p:cNvSpPr/>
          <p:nvPr/>
        </p:nvSpPr>
        <p:spPr>
          <a:xfrm>
            <a:off x="7444026" y="129386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B126B4A4-616B-7C4B-8DB1-D7520FC79AA6}"/>
              </a:ext>
            </a:extLst>
          </p:cNvPr>
          <p:cNvSpPr/>
          <p:nvPr/>
        </p:nvSpPr>
        <p:spPr>
          <a:xfrm>
            <a:off x="7728461" y="129386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B4F8068E-556E-6E4E-8E55-1F0764801732}"/>
              </a:ext>
            </a:extLst>
          </p:cNvPr>
          <p:cNvSpPr/>
          <p:nvPr/>
        </p:nvSpPr>
        <p:spPr>
          <a:xfrm>
            <a:off x="8012896" y="129780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FF232A33-16AF-E34A-80EF-E90343C3E161}"/>
              </a:ext>
            </a:extLst>
          </p:cNvPr>
          <p:cNvSpPr/>
          <p:nvPr/>
        </p:nvSpPr>
        <p:spPr>
          <a:xfrm>
            <a:off x="8312196" y="128992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6F62B243-9B5C-7243-A49D-77BA1A779676}"/>
              </a:ext>
            </a:extLst>
          </p:cNvPr>
          <p:cNvSpPr/>
          <p:nvPr/>
        </p:nvSpPr>
        <p:spPr>
          <a:xfrm>
            <a:off x="8596631" y="1289925"/>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3610BB57-62B0-FB49-B9F0-B24F7417BBF3}"/>
              </a:ext>
            </a:extLst>
          </p:cNvPr>
          <p:cNvSpPr/>
          <p:nvPr/>
        </p:nvSpPr>
        <p:spPr>
          <a:xfrm>
            <a:off x="8881066" y="1293866"/>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D79FCF45-C4E7-0547-B946-36DA4E2AA56D}"/>
              </a:ext>
            </a:extLst>
          </p:cNvPr>
          <p:cNvSpPr/>
          <p:nvPr/>
        </p:nvSpPr>
        <p:spPr>
          <a:xfrm>
            <a:off x="9180366" y="1300434"/>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61CF34D2-7DDF-8044-AC15-C0C03AD33BD4}"/>
              </a:ext>
            </a:extLst>
          </p:cNvPr>
          <p:cNvSpPr/>
          <p:nvPr/>
        </p:nvSpPr>
        <p:spPr>
          <a:xfrm>
            <a:off x="9464801" y="1300434"/>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B0ACE35A-C946-3842-8B35-C0DA4C2368DA}"/>
              </a:ext>
            </a:extLst>
          </p:cNvPr>
          <p:cNvSpPr/>
          <p:nvPr/>
        </p:nvSpPr>
        <p:spPr>
          <a:xfrm>
            <a:off x="9749236" y="130437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2A81EE80-7E28-3140-9288-35BA5BBD4076}"/>
              </a:ext>
            </a:extLst>
          </p:cNvPr>
          <p:cNvSpPr/>
          <p:nvPr/>
        </p:nvSpPr>
        <p:spPr>
          <a:xfrm>
            <a:off x="10033671" y="1310945"/>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37A5F0BA-4EE2-1C4F-98FE-45A8EE416BE5}"/>
              </a:ext>
            </a:extLst>
          </p:cNvPr>
          <p:cNvSpPr/>
          <p:nvPr/>
        </p:nvSpPr>
        <p:spPr>
          <a:xfrm>
            <a:off x="7444026" y="102453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C01C837B-DE06-A542-9103-838E6ADEFEED}"/>
              </a:ext>
            </a:extLst>
          </p:cNvPr>
          <p:cNvSpPr/>
          <p:nvPr/>
        </p:nvSpPr>
        <p:spPr>
          <a:xfrm>
            <a:off x="7728461" y="102453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9A724746-7176-8540-89AD-0CD613B76744}"/>
              </a:ext>
            </a:extLst>
          </p:cNvPr>
          <p:cNvSpPr/>
          <p:nvPr/>
        </p:nvSpPr>
        <p:spPr>
          <a:xfrm>
            <a:off x="8012896" y="1028480"/>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A5375B1A-BCAF-294A-9689-C67DECA03570}"/>
              </a:ext>
            </a:extLst>
          </p:cNvPr>
          <p:cNvSpPr/>
          <p:nvPr/>
        </p:nvSpPr>
        <p:spPr>
          <a:xfrm>
            <a:off x="8312196" y="102059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ED8894FF-38E4-904C-93CA-A94CA79A78B1}"/>
              </a:ext>
            </a:extLst>
          </p:cNvPr>
          <p:cNvSpPr/>
          <p:nvPr/>
        </p:nvSpPr>
        <p:spPr>
          <a:xfrm>
            <a:off x="8596631" y="1020598"/>
            <a:ext cx="189186" cy="17867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55D442BB-D970-DE48-AF6E-6414288CC0DE}"/>
              </a:ext>
            </a:extLst>
          </p:cNvPr>
          <p:cNvSpPr/>
          <p:nvPr/>
        </p:nvSpPr>
        <p:spPr>
          <a:xfrm>
            <a:off x="8881066" y="1024539"/>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53622CA7-74AB-CD47-91E4-F5DB3608035F}"/>
              </a:ext>
            </a:extLst>
          </p:cNvPr>
          <p:cNvSpPr/>
          <p:nvPr/>
        </p:nvSpPr>
        <p:spPr>
          <a:xfrm>
            <a:off x="9180366" y="1031107"/>
            <a:ext cx="189186" cy="178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B60EF06E-8B9B-614C-B16F-9535A472025C}"/>
              </a:ext>
            </a:extLst>
          </p:cNvPr>
          <p:cNvSpPr/>
          <p:nvPr/>
        </p:nvSpPr>
        <p:spPr>
          <a:xfrm>
            <a:off x="9464801" y="1031107"/>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E0FB7161-D5A8-2D48-A784-E2DCFF7944B6}"/>
              </a:ext>
            </a:extLst>
          </p:cNvPr>
          <p:cNvSpPr/>
          <p:nvPr/>
        </p:nvSpPr>
        <p:spPr>
          <a:xfrm>
            <a:off x="9749236" y="103504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63DD7A65-72A7-4743-93AF-D1BEF7802F5B}"/>
              </a:ext>
            </a:extLst>
          </p:cNvPr>
          <p:cNvSpPr/>
          <p:nvPr/>
        </p:nvSpPr>
        <p:spPr>
          <a:xfrm>
            <a:off x="10033671" y="1041618"/>
            <a:ext cx="189186" cy="17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6" name="Straight Arrow Connector 415">
            <a:extLst>
              <a:ext uri="{FF2B5EF4-FFF2-40B4-BE49-F238E27FC236}">
                <a16:creationId xmlns:a16="http://schemas.microsoft.com/office/drawing/2014/main" id="{367FDB78-CE7E-C642-B88B-6D4CB1F95434}"/>
              </a:ext>
            </a:extLst>
          </p:cNvPr>
          <p:cNvCxnSpPr>
            <a:cxnSpLocks/>
          </p:cNvCxnSpPr>
          <p:nvPr/>
        </p:nvCxnSpPr>
        <p:spPr>
          <a:xfrm flipV="1">
            <a:off x="8546128" y="3394457"/>
            <a:ext cx="583735" cy="9932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7" name="Table 416">
            <a:extLst>
              <a:ext uri="{FF2B5EF4-FFF2-40B4-BE49-F238E27FC236}">
                <a16:creationId xmlns:a16="http://schemas.microsoft.com/office/drawing/2014/main" id="{76D26EE6-7984-624B-8E1E-63846C18DACF}"/>
              </a:ext>
            </a:extLst>
          </p:cNvPr>
          <p:cNvGraphicFramePr>
            <a:graphicFrameLocks noGrp="1"/>
          </p:cNvGraphicFramePr>
          <p:nvPr/>
        </p:nvGraphicFramePr>
        <p:xfrm>
          <a:off x="5881739" y="950538"/>
          <a:ext cx="1114950" cy="3368040"/>
        </p:xfrm>
        <a:graphic>
          <a:graphicData uri="http://schemas.openxmlformats.org/drawingml/2006/table">
            <a:tbl>
              <a:tblPr firstRow="1" bandRow="1">
                <a:tableStyleId>{5C22544A-7EE6-4342-B048-85BDC9FD1C3A}</a:tableStyleId>
              </a:tblPr>
              <a:tblGrid>
                <a:gridCol w="1114950">
                  <a:extLst>
                    <a:ext uri="{9D8B030D-6E8A-4147-A177-3AD203B41FA5}">
                      <a16:colId xmlns:a16="http://schemas.microsoft.com/office/drawing/2014/main" val="20000"/>
                    </a:ext>
                  </a:extLst>
                </a:gridCol>
              </a:tblGrid>
              <a:tr h="172457">
                <a:tc>
                  <a:txBody>
                    <a:bodyPr/>
                    <a:lstStyle/>
                    <a:p>
                      <a:r>
                        <a:rPr lang="en-US" sz="1100" dirty="0"/>
                        <a:t>Variables</a:t>
                      </a:r>
                    </a:p>
                  </a:txBody>
                  <a:tcPr/>
                </a:tc>
                <a:extLst>
                  <a:ext uri="{0D108BD9-81ED-4DB2-BD59-A6C34878D82A}">
                    <a16:rowId xmlns:a16="http://schemas.microsoft.com/office/drawing/2014/main" val="10000"/>
                  </a:ext>
                </a:extLst>
              </a:tr>
              <a:tr h="172457">
                <a:tc>
                  <a:txBody>
                    <a:bodyPr/>
                    <a:lstStyle/>
                    <a:p>
                      <a:r>
                        <a:rPr lang="en-US" sz="1100" dirty="0"/>
                        <a:t>APCP</a:t>
                      </a:r>
                    </a:p>
                  </a:txBody>
                  <a:tcPr/>
                </a:tc>
                <a:extLst>
                  <a:ext uri="{0D108BD9-81ED-4DB2-BD59-A6C34878D82A}">
                    <a16:rowId xmlns:a16="http://schemas.microsoft.com/office/drawing/2014/main" val="10001"/>
                  </a:ext>
                </a:extLst>
              </a:tr>
              <a:tr h="172457">
                <a:tc>
                  <a:txBody>
                    <a:bodyPr/>
                    <a:lstStyle/>
                    <a:p>
                      <a:r>
                        <a:rPr lang="en-US" sz="1100" dirty="0"/>
                        <a:t>CAPE</a:t>
                      </a:r>
                    </a:p>
                  </a:txBody>
                  <a:tcPr/>
                </a:tc>
                <a:extLst>
                  <a:ext uri="{0D108BD9-81ED-4DB2-BD59-A6C34878D82A}">
                    <a16:rowId xmlns:a16="http://schemas.microsoft.com/office/drawing/2014/main" val="10002"/>
                  </a:ext>
                </a:extLst>
              </a:tr>
              <a:tr h="172457">
                <a:tc>
                  <a:txBody>
                    <a:bodyPr/>
                    <a:lstStyle/>
                    <a:p>
                      <a:r>
                        <a:rPr lang="en-US" sz="1100" dirty="0"/>
                        <a:t>CIN</a:t>
                      </a:r>
                    </a:p>
                  </a:txBody>
                  <a:tcPr/>
                </a:tc>
                <a:extLst>
                  <a:ext uri="{0D108BD9-81ED-4DB2-BD59-A6C34878D82A}">
                    <a16:rowId xmlns:a16="http://schemas.microsoft.com/office/drawing/2014/main" val="10003"/>
                  </a:ext>
                </a:extLst>
              </a:tr>
              <a:tr h="172457">
                <a:tc>
                  <a:txBody>
                    <a:bodyPr/>
                    <a:lstStyle/>
                    <a:p>
                      <a:r>
                        <a:rPr lang="en-US" sz="1100" dirty="0"/>
                        <a:t>MSLP</a:t>
                      </a:r>
                    </a:p>
                  </a:txBody>
                  <a:tcPr/>
                </a:tc>
                <a:extLst>
                  <a:ext uri="{0D108BD9-81ED-4DB2-BD59-A6C34878D82A}">
                    <a16:rowId xmlns:a16="http://schemas.microsoft.com/office/drawing/2014/main" val="10004"/>
                  </a:ext>
                </a:extLst>
              </a:tr>
              <a:tr h="172457">
                <a:tc>
                  <a:txBody>
                    <a:bodyPr/>
                    <a:lstStyle/>
                    <a:p>
                      <a:r>
                        <a:rPr lang="en-US" sz="1100" dirty="0"/>
                        <a:t>PWAT</a:t>
                      </a:r>
                    </a:p>
                  </a:txBody>
                  <a:tcPr/>
                </a:tc>
                <a:extLst>
                  <a:ext uri="{0D108BD9-81ED-4DB2-BD59-A6C34878D82A}">
                    <a16:rowId xmlns:a16="http://schemas.microsoft.com/office/drawing/2014/main" val="10005"/>
                  </a:ext>
                </a:extLst>
              </a:tr>
              <a:tr h="172457">
                <a:tc>
                  <a:txBody>
                    <a:bodyPr/>
                    <a:lstStyle/>
                    <a:p>
                      <a:r>
                        <a:rPr lang="en-US" sz="1100" dirty="0"/>
                        <a:t>Q2</a:t>
                      </a:r>
                    </a:p>
                  </a:txBody>
                  <a:tcPr/>
                </a:tc>
                <a:extLst>
                  <a:ext uri="{0D108BD9-81ED-4DB2-BD59-A6C34878D82A}">
                    <a16:rowId xmlns:a16="http://schemas.microsoft.com/office/drawing/2014/main" val="10006"/>
                  </a:ext>
                </a:extLst>
              </a:tr>
              <a:tr h="172457">
                <a:tc>
                  <a:txBody>
                    <a:bodyPr/>
                    <a:lstStyle/>
                    <a:p>
                      <a:r>
                        <a:rPr lang="en-US" sz="1100" dirty="0"/>
                        <a:t>T2M</a:t>
                      </a:r>
                    </a:p>
                  </a:txBody>
                  <a:tcPr/>
                </a:tc>
                <a:extLst>
                  <a:ext uri="{0D108BD9-81ED-4DB2-BD59-A6C34878D82A}">
                    <a16:rowId xmlns:a16="http://schemas.microsoft.com/office/drawing/2014/main" val="10007"/>
                  </a:ext>
                </a:extLst>
              </a:tr>
              <a:tr h="172457">
                <a:tc>
                  <a:txBody>
                    <a:bodyPr/>
                    <a:lstStyle/>
                    <a:p>
                      <a:r>
                        <a:rPr lang="en-US" sz="1100" dirty="0"/>
                        <a:t>0-500 Shear</a:t>
                      </a:r>
                    </a:p>
                  </a:txBody>
                  <a:tcPr/>
                </a:tc>
                <a:extLst>
                  <a:ext uri="{0D108BD9-81ED-4DB2-BD59-A6C34878D82A}">
                    <a16:rowId xmlns:a16="http://schemas.microsoft.com/office/drawing/2014/main" val="10008"/>
                  </a:ext>
                </a:extLst>
              </a:tr>
              <a:tr h="172457">
                <a:tc>
                  <a:txBody>
                    <a:bodyPr/>
                    <a:lstStyle/>
                    <a:p>
                      <a:r>
                        <a:rPr lang="en-US" sz="1100" dirty="0"/>
                        <a:t>0-850 Shear</a:t>
                      </a:r>
                    </a:p>
                  </a:txBody>
                  <a:tcPr/>
                </a:tc>
                <a:extLst>
                  <a:ext uri="{0D108BD9-81ED-4DB2-BD59-A6C34878D82A}">
                    <a16:rowId xmlns:a16="http://schemas.microsoft.com/office/drawing/2014/main" val="10009"/>
                  </a:ext>
                </a:extLst>
              </a:tr>
              <a:tr h="172457">
                <a:tc>
                  <a:txBody>
                    <a:bodyPr/>
                    <a:lstStyle/>
                    <a:p>
                      <a:r>
                        <a:rPr lang="en-US" sz="1100" dirty="0"/>
                        <a:t>U10</a:t>
                      </a:r>
                    </a:p>
                  </a:txBody>
                  <a:tcPr/>
                </a:tc>
                <a:extLst>
                  <a:ext uri="{0D108BD9-81ED-4DB2-BD59-A6C34878D82A}">
                    <a16:rowId xmlns:a16="http://schemas.microsoft.com/office/drawing/2014/main" val="10011"/>
                  </a:ext>
                </a:extLst>
              </a:tr>
              <a:tr h="172457">
                <a:tc>
                  <a:txBody>
                    <a:bodyPr/>
                    <a:lstStyle/>
                    <a:p>
                      <a:r>
                        <a:rPr lang="en-US" sz="1100" dirty="0"/>
                        <a:t>V10</a:t>
                      </a:r>
                    </a:p>
                  </a:txBody>
                  <a:tcPr/>
                </a:tc>
                <a:extLst>
                  <a:ext uri="{0D108BD9-81ED-4DB2-BD59-A6C34878D82A}">
                    <a16:rowId xmlns:a16="http://schemas.microsoft.com/office/drawing/2014/main" val="10012"/>
                  </a:ext>
                </a:extLst>
              </a:tr>
              <a:tr h="172457">
                <a:tc>
                  <a:txBody>
                    <a:bodyPr/>
                    <a:lstStyle/>
                    <a:p>
                      <a:r>
                        <a:rPr lang="en-US" sz="1100" dirty="0"/>
                        <a:t>UV10</a:t>
                      </a:r>
                    </a:p>
                  </a:txBody>
                  <a:tcPr/>
                </a:tc>
                <a:extLst>
                  <a:ext uri="{0D108BD9-81ED-4DB2-BD59-A6C34878D82A}">
                    <a16:rowId xmlns:a16="http://schemas.microsoft.com/office/drawing/2014/main" val="10013"/>
                  </a:ext>
                </a:extLst>
              </a:tr>
            </a:tbl>
          </a:graphicData>
        </a:graphic>
      </p:graphicFrame>
      <p:sp>
        <p:nvSpPr>
          <p:cNvPr id="418" name="Right Brace 417">
            <a:extLst>
              <a:ext uri="{FF2B5EF4-FFF2-40B4-BE49-F238E27FC236}">
                <a16:creationId xmlns:a16="http://schemas.microsoft.com/office/drawing/2014/main" id="{57025F90-4129-4145-978F-81A12AEA7AE2}"/>
              </a:ext>
            </a:extLst>
          </p:cNvPr>
          <p:cNvSpPr/>
          <p:nvPr/>
        </p:nvSpPr>
        <p:spPr>
          <a:xfrm rot="17927915">
            <a:off x="10536656" y="367132"/>
            <a:ext cx="501307" cy="1092494"/>
          </a:xfrm>
          <a:prstGeom prst="rightBrace">
            <a:avLst>
              <a:gd name="adj1" fmla="val 21214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 name="TextBox 418">
            <a:extLst>
              <a:ext uri="{FF2B5EF4-FFF2-40B4-BE49-F238E27FC236}">
                <a16:creationId xmlns:a16="http://schemas.microsoft.com/office/drawing/2014/main" id="{9F99F185-76D4-4241-B563-BC3268CA2408}"/>
              </a:ext>
            </a:extLst>
          </p:cNvPr>
          <p:cNvSpPr txBox="1"/>
          <p:nvPr/>
        </p:nvSpPr>
        <p:spPr>
          <a:xfrm rot="1619506">
            <a:off x="11150312" y="821251"/>
            <a:ext cx="1090965" cy="646331"/>
          </a:xfrm>
          <a:prstGeom prst="rect">
            <a:avLst/>
          </a:prstGeom>
          <a:noFill/>
        </p:spPr>
        <p:txBody>
          <a:bodyPr wrap="square" rtlCol="0">
            <a:spAutoFit/>
          </a:bodyPr>
          <a:lstStyle/>
          <a:p>
            <a:r>
              <a:rPr lang="en-US" dirty="0"/>
              <a:t>Days of Training</a:t>
            </a:r>
          </a:p>
        </p:txBody>
      </p:sp>
      <p:sp>
        <p:nvSpPr>
          <p:cNvPr id="420" name="Down Arrow 419">
            <a:extLst>
              <a:ext uri="{FF2B5EF4-FFF2-40B4-BE49-F238E27FC236}">
                <a16:creationId xmlns:a16="http://schemas.microsoft.com/office/drawing/2014/main" id="{1E25899E-6087-6048-9822-7BD2460D56D4}"/>
              </a:ext>
            </a:extLst>
          </p:cNvPr>
          <p:cNvSpPr/>
          <p:nvPr/>
        </p:nvSpPr>
        <p:spPr>
          <a:xfrm>
            <a:off x="10010791" y="4400851"/>
            <a:ext cx="832229" cy="1140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extBox 420">
            <a:extLst>
              <a:ext uri="{FF2B5EF4-FFF2-40B4-BE49-F238E27FC236}">
                <a16:creationId xmlns:a16="http://schemas.microsoft.com/office/drawing/2014/main" id="{76B77F24-4FDF-0541-AD9C-52F9F7F2F039}"/>
              </a:ext>
            </a:extLst>
          </p:cNvPr>
          <p:cNvSpPr txBox="1"/>
          <p:nvPr/>
        </p:nvSpPr>
        <p:spPr>
          <a:xfrm>
            <a:off x="9698733" y="5810520"/>
            <a:ext cx="1341791" cy="523220"/>
          </a:xfrm>
          <a:prstGeom prst="rect">
            <a:avLst/>
          </a:prstGeom>
          <a:noFill/>
          <a:ln w="28575">
            <a:solidFill>
              <a:schemeClr val="tx1"/>
            </a:solidFill>
          </a:ln>
        </p:spPr>
        <p:txBody>
          <a:bodyPr wrap="square" rtlCol="0">
            <a:spAutoFit/>
          </a:bodyPr>
          <a:lstStyle/>
          <a:p>
            <a:r>
              <a:rPr lang="en-US" sz="2800" dirty="0"/>
              <a:t>MODEL</a:t>
            </a:r>
          </a:p>
        </p:txBody>
      </p:sp>
      <p:sp>
        <p:nvSpPr>
          <p:cNvPr id="422" name="TextBox 421">
            <a:extLst>
              <a:ext uri="{FF2B5EF4-FFF2-40B4-BE49-F238E27FC236}">
                <a16:creationId xmlns:a16="http://schemas.microsoft.com/office/drawing/2014/main" id="{F4B4CB7F-2A40-8141-A46A-65383EB56DEA}"/>
              </a:ext>
            </a:extLst>
          </p:cNvPr>
          <p:cNvSpPr txBox="1"/>
          <p:nvPr/>
        </p:nvSpPr>
        <p:spPr>
          <a:xfrm>
            <a:off x="6114240" y="5903030"/>
            <a:ext cx="2434339" cy="369332"/>
          </a:xfrm>
          <a:prstGeom prst="rect">
            <a:avLst/>
          </a:prstGeom>
          <a:noFill/>
        </p:spPr>
        <p:txBody>
          <a:bodyPr wrap="square" rtlCol="0">
            <a:spAutoFit/>
          </a:bodyPr>
          <a:lstStyle/>
          <a:p>
            <a:r>
              <a:rPr lang="en-US" dirty="0"/>
              <a:t>Real-time model output</a:t>
            </a:r>
          </a:p>
        </p:txBody>
      </p:sp>
      <p:sp>
        <p:nvSpPr>
          <p:cNvPr id="423" name="Right Arrow 422">
            <a:extLst>
              <a:ext uri="{FF2B5EF4-FFF2-40B4-BE49-F238E27FC236}">
                <a16:creationId xmlns:a16="http://schemas.microsoft.com/office/drawing/2014/main" id="{3F3E171A-28CF-174A-94BF-6F4534DFECD9}"/>
              </a:ext>
            </a:extLst>
          </p:cNvPr>
          <p:cNvSpPr/>
          <p:nvPr/>
        </p:nvSpPr>
        <p:spPr>
          <a:xfrm>
            <a:off x="8650255" y="6003043"/>
            <a:ext cx="868170" cy="200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ight Arrow 423">
            <a:extLst>
              <a:ext uri="{FF2B5EF4-FFF2-40B4-BE49-F238E27FC236}">
                <a16:creationId xmlns:a16="http://schemas.microsoft.com/office/drawing/2014/main" id="{91347B3C-F941-2E4E-8894-CFB99C40F5E1}"/>
              </a:ext>
            </a:extLst>
          </p:cNvPr>
          <p:cNvSpPr/>
          <p:nvPr/>
        </p:nvSpPr>
        <p:spPr>
          <a:xfrm>
            <a:off x="11188668" y="5974468"/>
            <a:ext cx="868170" cy="200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TextBox 424">
            <a:extLst>
              <a:ext uri="{FF2B5EF4-FFF2-40B4-BE49-F238E27FC236}">
                <a16:creationId xmlns:a16="http://schemas.microsoft.com/office/drawing/2014/main" id="{DBC4A3A2-289C-004E-BC9A-681FC3F4F171}"/>
              </a:ext>
            </a:extLst>
          </p:cNvPr>
          <p:cNvSpPr txBox="1"/>
          <p:nvPr/>
        </p:nvSpPr>
        <p:spPr>
          <a:xfrm>
            <a:off x="7510491" y="4401375"/>
            <a:ext cx="2116734" cy="923330"/>
          </a:xfrm>
          <a:prstGeom prst="rect">
            <a:avLst/>
          </a:prstGeom>
          <a:noFill/>
        </p:spPr>
        <p:txBody>
          <a:bodyPr wrap="square" rtlCol="0">
            <a:spAutoFit/>
          </a:bodyPr>
          <a:lstStyle/>
          <a:p>
            <a:r>
              <a:rPr lang="en-US" b="1" dirty="0">
                <a:solidFill>
                  <a:srgbClr val="FF0000"/>
                </a:solidFill>
              </a:rPr>
              <a:t>Gridded local storm report</a:t>
            </a:r>
          </a:p>
          <a:p>
            <a:endParaRPr lang="en-US" dirty="0"/>
          </a:p>
        </p:txBody>
      </p:sp>
      <p:sp>
        <p:nvSpPr>
          <p:cNvPr id="426" name="TextBox 425">
            <a:extLst>
              <a:ext uri="{FF2B5EF4-FFF2-40B4-BE49-F238E27FC236}">
                <a16:creationId xmlns:a16="http://schemas.microsoft.com/office/drawing/2014/main" id="{8BCDF9FE-CB2F-E04D-875D-2D1EA2B217C3}"/>
              </a:ext>
            </a:extLst>
          </p:cNvPr>
          <p:cNvSpPr txBox="1"/>
          <p:nvPr/>
        </p:nvSpPr>
        <p:spPr>
          <a:xfrm rot="1619506">
            <a:off x="10976738" y="2066618"/>
            <a:ext cx="1090965" cy="369332"/>
          </a:xfrm>
          <a:prstGeom prst="rect">
            <a:avLst/>
          </a:prstGeom>
          <a:noFill/>
        </p:spPr>
        <p:txBody>
          <a:bodyPr wrap="square" rtlCol="0">
            <a:spAutoFit/>
          </a:bodyPr>
          <a:lstStyle/>
          <a:p>
            <a:r>
              <a:rPr lang="en-US" dirty="0"/>
              <a:t>…………</a:t>
            </a:r>
          </a:p>
        </p:txBody>
      </p:sp>
      <p:sp>
        <p:nvSpPr>
          <p:cNvPr id="427" name="Title 24">
            <a:extLst>
              <a:ext uri="{FF2B5EF4-FFF2-40B4-BE49-F238E27FC236}">
                <a16:creationId xmlns:a16="http://schemas.microsoft.com/office/drawing/2014/main" id="{24CB07B3-226E-D94C-9D75-9310586388D9}"/>
              </a:ext>
            </a:extLst>
          </p:cNvPr>
          <p:cNvSpPr>
            <a:spLocks noGrp="1"/>
          </p:cNvSpPr>
          <p:nvPr>
            <p:ph type="title"/>
          </p:nvPr>
        </p:nvSpPr>
        <p:spPr>
          <a:xfrm>
            <a:off x="740491" y="-199866"/>
            <a:ext cx="10515600" cy="1325563"/>
          </a:xfrm>
        </p:spPr>
        <p:txBody>
          <a:bodyPr/>
          <a:lstStyle/>
          <a:p>
            <a:r>
              <a:rPr lang="en-US" dirty="0"/>
              <a:t>Training Procedure</a:t>
            </a:r>
          </a:p>
        </p:txBody>
      </p:sp>
      <p:sp>
        <p:nvSpPr>
          <p:cNvPr id="428" name="Rectangle 427">
            <a:extLst>
              <a:ext uri="{FF2B5EF4-FFF2-40B4-BE49-F238E27FC236}">
                <a16:creationId xmlns:a16="http://schemas.microsoft.com/office/drawing/2014/main" id="{8BC35B73-682F-7746-A055-1A23FC4DBFDC}"/>
              </a:ext>
            </a:extLst>
          </p:cNvPr>
          <p:cNvSpPr/>
          <p:nvPr/>
        </p:nvSpPr>
        <p:spPr>
          <a:xfrm>
            <a:off x="7586568" y="346234"/>
            <a:ext cx="2791149" cy="369332"/>
          </a:xfrm>
          <a:prstGeom prst="rect">
            <a:avLst/>
          </a:prstGeom>
        </p:spPr>
        <p:txBody>
          <a:bodyPr wrap="none">
            <a:spAutoFit/>
          </a:bodyPr>
          <a:lstStyle/>
          <a:p>
            <a:pPr lvl="1"/>
            <a:r>
              <a:rPr lang="en-US" dirty="0">
                <a:sym typeface="Wingdings" pitchFamily="2" charset="2"/>
              </a:rPr>
              <a:t>April 2003 – April 2012</a:t>
            </a:r>
          </a:p>
        </p:txBody>
      </p:sp>
      <p:sp>
        <p:nvSpPr>
          <p:cNvPr id="429" name="TextBox 428">
            <a:extLst>
              <a:ext uri="{FF2B5EF4-FFF2-40B4-BE49-F238E27FC236}">
                <a16:creationId xmlns:a16="http://schemas.microsoft.com/office/drawing/2014/main" id="{2CE27269-17D5-5B47-AE1E-57F68DA363CD}"/>
              </a:ext>
            </a:extLst>
          </p:cNvPr>
          <p:cNvSpPr txBox="1"/>
          <p:nvPr/>
        </p:nvSpPr>
        <p:spPr>
          <a:xfrm>
            <a:off x="331420" y="1550492"/>
            <a:ext cx="1066144" cy="415498"/>
          </a:xfrm>
          <a:prstGeom prst="rect">
            <a:avLst/>
          </a:prstGeom>
          <a:noFill/>
        </p:spPr>
        <p:txBody>
          <a:bodyPr wrap="square" rtlCol="0">
            <a:spAutoFit/>
          </a:bodyPr>
          <a:lstStyle/>
          <a:p>
            <a:r>
              <a:rPr lang="en-US" sz="1050" dirty="0"/>
              <a:t>FV3-GEFS/R gridded dataset</a:t>
            </a:r>
          </a:p>
        </p:txBody>
      </p:sp>
      <p:sp>
        <p:nvSpPr>
          <p:cNvPr id="4" name="Slide Number Placeholder 3">
            <a:extLst>
              <a:ext uri="{FF2B5EF4-FFF2-40B4-BE49-F238E27FC236}">
                <a16:creationId xmlns:a16="http://schemas.microsoft.com/office/drawing/2014/main" id="{87B8895C-1B0C-758D-8F1F-D93B95FC177F}"/>
              </a:ext>
            </a:extLst>
          </p:cNvPr>
          <p:cNvSpPr>
            <a:spLocks noGrp="1"/>
          </p:cNvSpPr>
          <p:nvPr>
            <p:ph type="sldNum" sz="quarter" idx="12"/>
          </p:nvPr>
        </p:nvSpPr>
        <p:spPr/>
        <p:txBody>
          <a:bodyPr/>
          <a:lstStyle/>
          <a:p>
            <a:fld id="{310B25F3-BAA0-2E4D-B660-27975D2E3199}" type="slidenum">
              <a:rPr lang="en-US" smtClean="0"/>
              <a:t>12</a:t>
            </a:fld>
            <a:endParaRPr lang="en-US"/>
          </a:p>
        </p:txBody>
      </p:sp>
    </p:spTree>
    <p:extLst>
      <p:ext uri="{BB962C8B-B14F-4D97-AF65-F5344CB8AC3E}">
        <p14:creationId xmlns:p14="http://schemas.microsoft.com/office/powerpoint/2010/main" val="3344844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94B6-4E12-1F9A-7296-49B86B54E69E}"/>
              </a:ext>
            </a:extLst>
          </p:cNvPr>
          <p:cNvSpPr>
            <a:spLocks noGrp="1"/>
          </p:cNvSpPr>
          <p:nvPr>
            <p:ph type="title"/>
          </p:nvPr>
        </p:nvSpPr>
        <p:spPr>
          <a:xfrm>
            <a:off x="831850" y="2268537"/>
            <a:ext cx="10515600" cy="1717831"/>
          </a:xfrm>
          <a:noFill/>
          <a:ln w="19050">
            <a:solidFill>
              <a:schemeClr val="tx1"/>
            </a:solidFill>
          </a:ln>
        </p:spPr>
        <p:txBody>
          <a:bodyPr>
            <a:normAutofit fontScale="90000"/>
          </a:bodyPr>
          <a:lstStyle/>
          <a:p>
            <a:pPr algn="ctr"/>
            <a:r>
              <a:rPr lang="en-US" dirty="0"/>
              <a:t>CSU-MLP Severe Weather Forecast Performance</a:t>
            </a:r>
          </a:p>
        </p:txBody>
      </p:sp>
      <p:sp>
        <p:nvSpPr>
          <p:cNvPr id="3" name="Text Placeholder 2">
            <a:extLst>
              <a:ext uri="{FF2B5EF4-FFF2-40B4-BE49-F238E27FC236}">
                <a16:creationId xmlns:a16="http://schemas.microsoft.com/office/drawing/2014/main" id="{328C44AB-631A-A12B-FC40-C6CAA9EA27A3}"/>
              </a:ext>
            </a:extLst>
          </p:cNvPr>
          <p:cNvSpPr>
            <a:spLocks noGrp="1"/>
          </p:cNvSpPr>
          <p:nvPr>
            <p:ph type="body" idx="1"/>
          </p:nvPr>
        </p:nvSpPr>
        <p:spPr/>
        <p:txBody>
          <a:bodyPr>
            <a:normAutofit/>
          </a:bodyPr>
          <a:lstStyle/>
          <a:p>
            <a:r>
              <a:rPr lang="en-US" dirty="0">
                <a:solidFill>
                  <a:schemeClr val="tx1"/>
                </a:solidFill>
              </a:rPr>
              <a:t>Excessive Rainfall Prediction System </a:t>
            </a:r>
          </a:p>
          <a:p>
            <a:r>
              <a:rPr lang="en-US" sz="1800" dirty="0">
                <a:solidFill>
                  <a:schemeClr val="tx1"/>
                </a:solidFill>
              </a:rPr>
              <a:t>Schumacher, R. S., </a:t>
            </a:r>
            <a:r>
              <a:rPr lang="en-US" sz="1800" b="1" dirty="0">
                <a:solidFill>
                  <a:schemeClr val="tx1"/>
                </a:solidFill>
              </a:rPr>
              <a:t>A. J. Hill</a:t>
            </a:r>
            <a:r>
              <a:rPr lang="en-US" sz="1800" dirty="0">
                <a:solidFill>
                  <a:schemeClr val="tx1"/>
                </a:solidFill>
              </a:rPr>
              <a:t>, M. Klein, J. Nelson, M. Erickson, S. M. </a:t>
            </a:r>
            <a:r>
              <a:rPr lang="en-US" sz="1800" dirty="0" err="1">
                <a:solidFill>
                  <a:schemeClr val="tx1"/>
                </a:solidFill>
              </a:rPr>
              <a:t>Trojniak</a:t>
            </a:r>
            <a:r>
              <a:rPr lang="en-US" sz="1800" dirty="0">
                <a:solidFill>
                  <a:schemeClr val="tx1"/>
                </a:solidFill>
              </a:rPr>
              <a:t>, and G. R. Herman, 2021: </a:t>
            </a:r>
            <a:r>
              <a:rPr lang="en-US" sz="1800" u="sng" dirty="0">
                <a:solidFill>
                  <a:schemeClr val="tx1"/>
                </a:solidFill>
                <a:hlinkClick r:id="rId2">
                  <a:extLst>
                    <a:ext uri="{A12FA001-AC4F-418D-AE19-62706E023703}">
                      <ahyp:hlinkClr xmlns:ahyp="http://schemas.microsoft.com/office/drawing/2018/hyperlinkcolor" val="tx"/>
                    </a:ext>
                  </a:extLst>
                </a:hlinkClick>
              </a:rPr>
              <a:t>From random forests to flood forecasts: A research to operations success story</a:t>
            </a:r>
            <a:r>
              <a:rPr lang="en-US" sz="1800" dirty="0">
                <a:solidFill>
                  <a:schemeClr val="tx1"/>
                </a:solidFill>
              </a:rPr>
              <a:t>. Bulletin of the American Meteorological Society, </a:t>
            </a:r>
            <a:r>
              <a:rPr lang="en-US" sz="1800" b="1" dirty="0">
                <a:solidFill>
                  <a:schemeClr val="tx1"/>
                </a:solidFill>
              </a:rPr>
              <a:t>102</a:t>
            </a:r>
            <a:r>
              <a:rPr lang="en-US" sz="1800" dirty="0">
                <a:solidFill>
                  <a:schemeClr val="tx1"/>
                </a:solidFill>
              </a:rPr>
              <a:t>, E1742-E1755, doi:10.1175/BAMS-D-20-0186.1.</a:t>
            </a:r>
          </a:p>
        </p:txBody>
      </p:sp>
      <p:sp>
        <p:nvSpPr>
          <p:cNvPr id="6" name="Slide Number Placeholder 5">
            <a:extLst>
              <a:ext uri="{FF2B5EF4-FFF2-40B4-BE49-F238E27FC236}">
                <a16:creationId xmlns:a16="http://schemas.microsoft.com/office/drawing/2014/main" id="{33DF0BD9-5AF0-E8F0-7404-61B469006A8B}"/>
              </a:ext>
            </a:extLst>
          </p:cNvPr>
          <p:cNvSpPr>
            <a:spLocks noGrp="1"/>
          </p:cNvSpPr>
          <p:nvPr>
            <p:ph type="sldNum" sz="quarter" idx="12"/>
          </p:nvPr>
        </p:nvSpPr>
        <p:spPr/>
        <p:txBody>
          <a:bodyPr/>
          <a:lstStyle/>
          <a:p>
            <a:fld id="{310B25F3-BAA0-2E4D-B660-27975D2E3199}" type="slidenum">
              <a:rPr lang="en-US" smtClean="0"/>
              <a:t>13</a:t>
            </a:fld>
            <a:endParaRPr lang="en-US"/>
          </a:p>
        </p:txBody>
      </p:sp>
    </p:spTree>
    <p:extLst>
      <p:ext uri="{BB962C8B-B14F-4D97-AF65-F5344CB8AC3E}">
        <p14:creationId xmlns:p14="http://schemas.microsoft.com/office/powerpoint/2010/main" val="6083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06F7-EECC-DC47-8983-78503B5E4B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4C85175-91D0-FB4A-92BA-BC60DDC33433}"/>
              </a:ext>
            </a:extLst>
          </p:cNvPr>
          <p:cNvPicPr>
            <a:picLocks noChangeAspect="1"/>
          </p:cNvPicPr>
          <p:nvPr/>
        </p:nvPicPr>
        <p:blipFill>
          <a:blip r:embed="rId2"/>
          <a:srcRect/>
          <a:stretch/>
        </p:blipFill>
        <p:spPr>
          <a:xfrm>
            <a:off x="910460" y="3897096"/>
            <a:ext cx="3814153" cy="2960904"/>
          </a:xfrm>
          <a:prstGeom prst="rect">
            <a:avLst/>
          </a:prstGeom>
        </p:spPr>
      </p:pic>
      <p:pic>
        <p:nvPicPr>
          <p:cNvPr id="4" name="Picture 3">
            <a:extLst>
              <a:ext uri="{FF2B5EF4-FFF2-40B4-BE49-F238E27FC236}">
                <a16:creationId xmlns:a16="http://schemas.microsoft.com/office/drawing/2014/main" id="{05FFB957-BC70-AE49-BCEE-BA5F3B36DFF4}"/>
              </a:ext>
            </a:extLst>
          </p:cNvPr>
          <p:cNvPicPr>
            <a:picLocks noChangeAspect="1"/>
          </p:cNvPicPr>
          <p:nvPr/>
        </p:nvPicPr>
        <p:blipFill>
          <a:blip r:embed="rId3"/>
          <a:srcRect/>
          <a:stretch/>
        </p:blipFill>
        <p:spPr>
          <a:xfrm>
            <a:off x="910460" y="893989"/>
            <a:ext cx="3814153" cy="2960904"/>
          </a:xfrm>
          <a:prstGeom prst="rect">
            <a:avLst/>
          </a:prstGeom>
        </p:spPr>
      </p:pic>
      <p:pic>
        <p:nvPicPr>
          <p:cNvPr id="5" name="Picture 4">
            <a:extLst>
              <a:ext uri="{FF2B5EF4-FFF2-40B4-BE49-F238E27FC236}">
                <a16:creationId xmlns:a16="http://schemas.microsoft.com/office/drawing/2014/main" id="{F55FA261-66D7-9A46-B050-6A2BA4A9B330}"/>
              </a:ext>
            </a:extLst>
          </p:cNvPr>
          <p:cNvPicPr>
            <a:picLocks noChangeAspect="1"/>
          </p:cNvPicPr>
          <p:nvPr/>
        </p:nvPicPr>
        <p:blipFill>
          <a:blip r:embed="rId4"/>
          <a:srcRect/>
          <a:stretch/>
        </p:blipFill>
        <p:spPr>
          <a:xfrm>
            <a:off x="7074675" y="3897096"/>
            <a:ext cx="3814153" cy="2960904"/>
          </a:xfrm>
          <a:prstGeom prst="rect">
            <a:avLst/>
          </a:prstGeom>
        </p:spPr>
      </p:pic>
      <p:pic>
        <p:nvPicPr>
          <p:cNvPr id="6" name="Picture 5">
            <a:extLst>
              <a:ext uri="{FF2B5EF4-FFF2-40B4-BE49-F238E27FC236}">
                <a16:creationId xmlns:a16="http://schemas.microsoft.com/office/drawing/2014/main" id="{A70E3AD7-5B7F-894C-BD58-711DCFEC6F21}"/>
              </a:ext>
            </a:extLst>
          </p:cNvPr>
          <p:cNvPicPr>
            <a:picLocks noChangeAspect="1"/>
          </p:cNvPicPr>
          <p:nvPr/>
        </p:nvPicPr>
        <p:blipFill>
          <a:blip r:embed="rId5"/>
          <a:srcRect/>
          <a:stretch/>
        </p:blipFill>
        <p:spPr>
          <a:xfrm>
            <a:off x="7078786" y="893989"/>
            <a:ext cx="3814153" cy="2960904"/>
          </a:xfrm>
          <a:prstGeom prst="rect">
            <a:avLst/>
          </a:prstGeom>
        </p:spPr>
      </p:pic>
      <p:sp>
        <p:nvSpPr>
          <p:cNvPr id="7" name="TextBox 6">
            <a:extLst>
              <a:ext uri="{FF2B5EF4-FFF2-40B4-BE49-F238E27FC236}">
                <a16:creationId xmlns:a16="http://schemas.microsoft.com/office/drawing/2014/main" id="{5F7D804F-169C-5547-A165-564FB578E4C0}"/>
              </a:ext>
            </a:extLst>
          </p:cNvPr>
          <p:cNvSpPr txBox="1"/>
          <p:nvPr/>
        </p:nvSpPr>
        <p:spPr>
          <a:xfrm>
            <a:off x="5046913" y="2035911"/>
            <a:ext cx="170957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Helvetica" charset="0"/>
                <a:ea typeface="Helvetica" charset="0"/>
                <a:cs typeface="Helvetica" charset="0"/>
              </a:rPr>
              <a:t>Day 1 hail, 15%</a:t>
            </a:r>
          </a:p>
        </p:txBody>
      </p:sp>
      <p:sp>
        <p:nvSpPr>
          <p:cNvPr id="8" name="TextBox 7">
            <a:extLst>
              <a:ext uri="{FF2B5EF4-FFF2-40B4-BE49-F238E27FC236}">
                <a16:creationId xmlns:a16="http://schemas.microsoft.com/office/drawing/2014/main" id="{B3292B65-B476-2942-AAEA-BD73609D140D}"/>
              </a:ext>
            </a:extLst>
          </p:cNvPr>
          <p:cNvSpPr txBox="1"/>
          <p:nvPr/>
        </p:nvSpPr>
        <p:spPr>
          <a:xfrm>
            <a:off x="5046913" y="4777383"/>
            <a:ext cx="162585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Helvetica" charset="0"/>
                <a:ea typeface="Helvetica" charset="0"/>
                <a:cs typeface="Helvetica" charset="0"/>
              </a:rPr>
              <a:t>Day 3,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charset="0"/>
                <a:ea typeface="Helvetica" charset="0"/>
                <a:cs typeface="Helvetica" charset="0"/>
              </a:rPr>
              <a:t>a</a:t>
            </a:r>
            <a:r>
              <a:rPr kumimoji="0" lang="en-US" sz="2400" b="0" i="0" u="none" strike="noStrike" kern="1200" cap="none" spc="0" normalizeH="0" baseline="0" noProof="0" dirty="0" err="1">
                <a:ln>
                  <a:noFill/>
                </a:ln>
                <a:effectLst/>
                <a:uLnTx/>
                <a:uFillTx/>
                <a:latin typeface="Helvetica" charset="0"/>
                <a:ea typeface="Helvetica" charset="0"/>
                <a:cs typeface="Helvetica" charset="0"/>
              </a:rPr>
              <a:t>ll</a:t>
            </a:r>
            <a:r>
              <a:rPr kumimoji="0" lang="en-US" sz="2400" b="0" i="0" u="none" strike="noStrike" kern="1200" cap="none" spc="0" normalizeH="0" baseline="0" noProof="0" dirty="0">
                <a:ln>
                  <a:noFill/>
                </a:ln>
                <a:effectLst/>
                <a:uLnTx/>
                <a:uFillTx/>
                <a:latin typeface="Helvetica" charset="0"/>
                <a:ea typeface="Helvetica" charset="0"/>
                <a:cs typeface="Helvetica" charset="0"/>
              </a:rPr>
              <a:t> severe, 15%</a:t>
            </a:r>
          </a:p>
        </p:txBody>
      </p:sp>
      <p:sp>
        <p:nvSpPr>
          <p:cNvPr id="12" name="Title 1">
            <a:extLst>
              <a:ext uri="{FF2B5EF4-FFF2-40B4-BE49-F238E27FC236}">
                <a16:creationId xmlns:a16="http://schemas.microsoft.com/office/drawing/2014/main" id="{67E827E0-31E9-D543-B43D-DB9C9D201C78}"/>
              </a:ext>
            </a:extLst>
          </p:cNvPr>
          <p:cNvSpPr txBox="1">
            <a:spLocks/>
          </p:cNvSpPr>
          <p:nvPr/>
        </p:nvSpPr>
        <p:spPr>
          <a:xfrm>
            <a:off x="311941" y="446995"/>
            <a:ext cx="11789177" cy="3651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CSU-MLP forecast probabilities are issued at similar frequency to SPC on day 1; much more frequently on day 3</a:t>
            </a:r>
            <a:endParaRPr lang="en-US" sz="2800" dirty="0"/>
          </a:p>
        </p:txBody>
      </p:sp>
      <p:sp>
        <p:nvSpPr>
          <p:cNvPr id="13" name="TextBox 12">
            <a:extLst>
              <a:ext uri="{FF2B5EF4-FFF2-40B4-BE49-F238E27FC236}">
                <a16:creationId xmlns:a16="http://schemas.microsoft.com/office/drawing/2014/main" id="{AE9ECF93-DEAF-3E41-AF6F-1A09BBF31F05}"/>
              </a:ext>
            </a:extLst>
          </p:cNvPr>
          <p:cNvSpPr txBox="1"/>
          <p:nvPr/>
        </p:nvSpPr>
        <p:spPr>
          <a:xfrm>
            <a:off x="969483" y="3080857"/>
            <a:ext cx="659155"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SPC</a:t>
            </a:r>
          </a:p>
        </p:txBody>
      </p:sp>
      <p:sp>
        <p:nvSpPr>
          <p:cNvPr id="14" name="TextBox 13">
            <a:extLst>
              <a:ext uri="{FF2B5EF4-FFF2-40B4-BE49-F238E27FC236}">
                <a16:creationId xmlns:a16="http://schemas.microsoft.com/office/drawing/2014/main" id="{CAE5C22B-3043-774E-A93D-89A9AF6C624F}"/>
              </a:ext>
            </a:extLst>
          </p:cNvPr>
          <p:cNvSpPr txBox="1"/>
          <p:nvPr/>
        </p:nvSpPr>
        <p:spPr>
          <a:xfrm>
            <a:off x="7139989" y="3034651"/>
            <a:ext cx="1223412"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CSU-MLP</a:t>
            </a:r>
          </a:p>
        </p:txBody>
      </p:sp>
      <p:sp>
        <p:nvSpPr>
          <p:cNvPr id="15" name="TextBox 14">
            <a:extLst>
              <a:ext uri="{FF2B5EF4-FFF2-40B4-BE49-F238E27FC236}">
                <a16:creationId xmlns:a16="http://schemas.microsoft.com/office/drawing/2014/main" id="{79E89D01-A7B8-9F4F-A8F9-1927275D582C}"/>
              </a:ext>
            </a:extLst>
          </p:cNvPr>
          <p:cNvSpPr txBox="1"/>
          <p:nvPr/>
        </p:nvSpPr>
        <p:spPr>
          <a:xfrm>
            <a:off x="7139989" y="6107835"/>
            <a:ext cx="1223412"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CSU-MLP</a:t>
            </a:r>
          </a:p>
        </p:txBody>
      </p:sp>
      <p:sp>
        <p:nvSpPr>
          <p:cNvPr id="16" name="TextBox 15">
            <a:extLst>
              <a:ext uri="{FF2B5EF4-FFF2-40B4-BE49-F238E27FC236}">
                <a16:creationId xmlns:a16="http://schemas.microsoft.com/office/drawing/2014/main" id="{F94F1BE2-A20C-0A47-85E8-07B12E6C20AE}"/>
              </a:ext>
            </a:extLst>
          </p:cNvPr>
          <p:cNvSpPr txBox="1"/>
          <p:nvPr/>
        </p:nvSpPr>
        <p:spPr>
          <a:xfrm>
            <a:off x="969482" y="6093839"/>
            <a:ext cx="659155"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rPr>
              <a:t>SPC</a:t>
            </a:r>
          </a:p>
        </p:txBody>
      </p:sp>
      <p:sp>
        <p:nvSpPr>
          <p:cNvPr id="11" name="Slide Number Placeholder 10">
            <a:extLst>
              <a:ext uri="{FF2B5EF4-FFF2-40B4-BE49-F238E27FC236}">
                <a16:creationId xmlns:a16="http://schemas.microsoft.com/office/drawing/2014/main" id="{F3315D91-70E6-96FB-BDFC-139709AA9D98}"/>
              </a:ext>
            </a:extLst>
          </p:cNvPr>
          <p:cNvSpPr>
            <a:spLocks noGrp="1"/>
          </p:cNvSpPr>
          <p:nvPr>
            <p:ph type="sldNum" sz="quarter" idx="12"/>
          </p:nvPr>
        </p:nvSpPr>
        <p:spPr/>
        <p:txBody>
          <a:bodyPr/>
          <a:lstStyle/>
          <a:p>
            <a:fld id="{310B25F3-BAA0-2E4D-B660-27975D2E3199}" type="slidenum">
              <a:rPr lang="en-US" smtClean="0"/>
              <a:t>14</a:t>
            </a:fld>
            <a:endParaRPr lang="en-US"/>
          </a:p>
        </p:txBody>
      </p:sp>
    </p:spTree>
    <p:extLst>
      <p:ext uri="{BB962C8B-B14F-4D97-AF65-F5344CB8AC3E}">
        <p14:creationId xmlns:p14="http://schemas.microsoft.com/office/powerpoint/2010/main" val="92771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C153D-1136-BF43-B22E-44DA9ED9C123}"/>
              </a:ext>
            </a:extLst>
          </p:cNvPr>
          <p:cNvPicPr>
            <a:picLocks noChangeAspect="1"/>
          </p:cNvPicPr>
          <p:nvPr/>
        </p:nvPicPr>
        <p:blipFill>
          <a:blip r:embed="rId2"/>
          <a:srcRect/>
          <a:stretch/>
        </p:blipFill>
        <p:spPr>
          <a:xfrm>
            <a:off x="275096" y="724314"/>
            <a:ext cx="5820904" cy="4164302"/>
          </a:xfrm>
          <a:prstGeom prst="rect">
            <a:avLst/>
          </a:prstGeom>
        </p:spPr>
      </p:pic>
      <p:pic>
        <p:nvPicPr>
          <p:cNvPr id="3" name="Picture 2">
            <a:extLst>
              <a:ext uri="{FF2B5EF4-FFF2-40B4-BE49-F238E27FC236}">
                <a16:creationId xmlns:a16="http://schemas.microsoft.com/office/drawing/2014/main" id="{D6D15EA2-2205-9E47-AB56-73FC77112865}"/>
              </a:ext>
            </a:extLst>
          </p:cNvPr>
          <p:cNvPicPr>
            <a:picLocks noChangeAspect="1"/>
          </p:cNvPicPr>
          <p:nvPr/>
        </p:nvPicPr>
        <p:blipFill>
          <a:blip r:embed="rId3"/>
          <a:srcRect/>
          <a:stretch/>
        </p:blipFill>
        <p:spPr>
          <a:xfrm>
            <a:off x="6249371" y="735950"/>
            <a:ext cx="5591901" cy="4141029"/>
          </a:xfrm>
          <a:prstGeom prst="rect">
            <a:avLst/>
          </a:prstGeom>
        </p:spPr>
      </p:pic>
      <p:sp>
        <p:nvSpPr>
          <p:cNvPr id="4" name="Title 1">
            <a:extLst>
              <a:ext uri="{FF2B5EF4-FFF2-40B4-BE49-F238E27FC236}">
                <a16:creationId xmlns:a16="http://schemas.microsoft.com/office/drawing/2014/main" id="{D9CDBBB8-C5F4-B244-AB1A-55D94FECD2F2}"/>
              </a:ext>
            </a:extLst>
          </p:cNvPr>
          <p:cNvSpPr txBox="1">
            <a:spLocks/>
          </p:cNvSpPr>
          <p:nvPr/>
        </p:nvSpPr>
        <p:spPr>
          <a:xfrm>
            <a:off x="538542" y="264317"/>
            <a:ext cx="10852612" cy="6313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Brier skill score and ROC area, by day and hazard</a:t>
            </a:r>
            <a:endParaRPr lang="en-US" sz="3200" dirty="0"/>
          </a:p>
        </p:txBody>
      </p:sp>
      <p:sp>
        <p:nvSpPr>
          <p:cNvPr id="5" name="TextBox 4">
            <a:extLst>
              <a:ext uri="{FF2B5EF4-FFF2-40B4-BE49-F238E27FC236}">
                <a16:creationId xmlns:a16="http://schemas.microsoft.com/office/drawing/2014/main" id="{0213C020-E3A6-7E49-86FE-D65A53863313}"/>
              </a:ext>
            </a:extLst>
          </p:cNvPr>
          <p:cNvSpPr txBox="1"/>
          <p:nvPr/>
        </p:nvSpPr>
        <p:spPr>
          <a:xfrm>
            <a:off x="350728" y="5226784"/>
            <a:ext cx="11490544" cy="163121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sng" strike="noStrike" kern="1200" cap="none" spc="0" normalizeH="0" baseline="0" noProof="0" dirty="0">
                <a:ln>
                  <a:noFill/>
                </a:ln>
                <a:effectLst/>
                <a:uLnTx/>
                <a:uFillTx/>
                <a:latin typeface="Helvetica" charset="0"/>
                <a:ea typeface="Helvetica" charset="0"/>
                <a:cs typeface="Helvetica" charset="0"/>
              </a:rPr>
              <a:t>Tough to beat SPC’s expertise on day 1</a:t>
            </a:r>
            <a:r>
              <a:rPr kumimoji="0" lang="en-US" sz="2000" b="0" i="0" u="none" strike="noStrike" kern="1200" cap="none" spc="0" normalizeH="0" baseline="0" noProof="0" dirty="0">
                <a:ln>
                  <a:noFill/>
                </a:ln>
                <a:effectLst/>
                <a:uLnTx/>
                <a:uFillTx/>
                <a:latin typeface="Helvetica" charset="0"/>
                <a:ea typeface="Helvetica" charset="0"/>
                <a:cs typeface="Helvetica" charset="0"/>
              </a:rPr>
              <a:t>: they show higher BSS for all hazards, though ROC area is more comparable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Helvetica" charset="0"/>
                <a:ea typeface="Helvetica" charset="0"/>
                <a:cs typeface="Helvetica" charset="0"/>
              </a:rPr>
              <a:t>Both SPC and CSU-MLP were most skillful for wind, least for hail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Helvetica" charset="0"/>
                <a:ea typeface="Helvetica" charset="0"/>
                <a:cs typeface="Helvetica" charset="0"/>
              </a:rPr>
              <a:t>CSU-MLP was more skillful for day 2 wind and day 3; high ROC areas suggest potential for further improvement with better calibration </a:t>
            </a:r>
            <a:endParaRPr kumimoji="0" lang="en-US" sz="2000" b="0" u="none" strike="noStrike" kern="1200" cap="none" spc="0" normalizeH="0" baseline="0" noProof="0" dirty="0">
              <a:ln>
                <a:noFill/>
              </a:ln>
              <a:effectLst/>
              <a:uLnTx/>
              <a:uFillTx/>
              <a:latin typeface="Helvetica" charset="0"/>
              <a:ea typeface="Helvetica" charset="0"/>
              <a:cs typeface="Helvetica" charset="0"/>
            </a:endParaRPr>
          </a:p>
        </p:txBody>
      </p:sp>
      <p:sp>
        <p:nvSpPr>
          <p:cNvPr id="8" name="Slide Number Placeholder 7">
            <a:extLst>
              <a:ext uri="{FF2B5EF4-FFF2-40B4-BE49-F238E27FC236}">
                <a16:creationId xmlns:a16="http://schemas.microsoft.com/office/drawing/2014/main" id="{010D2D8A-6394-E071-D387-4954CB18F128}"/>
              </a:ext>
            </a:extLst>
          </p:cNvPr>
          <p:cNvSpPr>
            <a:spLocks noGrp="1"/>
          </p:cNvSpPr>
          <p:nvPr>
            <p:ph type="sldNum" sz="quarter" idx="12"/>
          </p:nvPr>
        </p:nvSpPr>
        <p:spPr/>
        <p:txBody>
          <a:bodyPr/>
          <a:lstStyle/>
          <a:p>
            <a:fld id="{310B25F3-BAA0-2E4D-B660-27975D2E3199}" type="slidenum">
              <a:rPr lang="en-US" smtClean="0"/>
              <a:t>15</a:t>
            </a:fld>
            <a:endParaRPr lang="en-US" dirty="0"/>
          </a:p>
        </p:txBody>
      </p:sp>
    </p:spTree>
    <p:extLst>
      <p:ext uri="{BB962C8B-B14F-4D97-AF65-F5344CB8AC3E}">
        <p14:creationId xmlns:p14="http://schemas.microsoft.com/office/powerpoint/2010/main" val="3811655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53BA6AA-970C-3E46-A078-9E6F853EF021}"/>
              </a:ext>
            </a:extLst>
          </p:cNvPr>
          <p:cNvSpPr>
            <a:spLocks noGrp="1"/>
          </p:cNvSpPr>
          <p:nvPr>
            <p:ph type="title"/>
          </p:nvPr>
        </p:nvSpPr>
        <p:spPr>
          <a:xfrm>
            <a:off x="143434" y="2555913"/>
            <a:ext cx="4976683" cy="1044388"/>
          </a:xfrm>
        </p:spPr>
        <p:txBody>
          <a:bodyPr>
            <a:normAutofit fontScale="90000"/>
          </a:bodyPr>
          <a:lstStyle/>
          <a:p>
            <a:r>
              <a:rPr lang="en-US" sz="3200" dirty="0"/>
              <a:t>These forecasts were demonstrated and evaluated during the Hazardous Weather Testbed Spring Forecasting Experiment</a:t>
            </a:r>
          </a:p>
        </p:txBody>
      </p:sp>
      <p:sp>
        <p:nvSpPr>
          <p:cNvPr id="5" name="Slide Number Placeholder 4">
            <a:extLst>
              <a:ext uri="{FF2B5EF4-FFF2-40B4-BE49-F238E27FC236}">
                <a16:creationId xmlns:a16="http://schemas.microsoft.com/office/drawing/2014/main" id="{D410DEF3-6B2C-264C-AEAE-589B81665A9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schemeClr val="bg2">
                    <a:lumMod val="90000"/>
                  </a:schemeClr>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chemeClr val="bg2">
                  <a:lumMod val="90000"/>
                </a:schemeClr>
              </a:solidFill>
              <a:effectLst/>
              <a:uLnTx/>
              <a:uFillTx/>
              <a:latin typeface="Helvetica"/>
              <a:ea typeface="+mn-ea"/>
              <a:cs typeface="+mn-cs"/>
            </a:endParaRPr>
          </a:p>
        </p:txBody>
      </p:sp>
      <p:pic>
        <p:nvPicPr>
          <p:cNvPr id="10" name="Picture 9">
            <a:extLst>
              <a:ext uri="{FF2B5EF4-FFF2-40B4-BE49-F238E27FC236}">
                <a16:creationId xmlns:a16="http://schemas.microsoft.com/office/drawing/2014/main" id="{F468AB2B-A42A-CB42-ABC1-90D38F31E520}"/>
              </a:ext>
            </a:extLst>
          </p:cNvPr>
          <p:cNvPicPr>
            <a:picLocks noChangeAspect="1"/>
          </p:cNvPicPr>
          <p:nvPr/>
        </p:nvPicPr>
        <p:blipFill>
          <a:blip r:embed="rId2"/>
          <a:srcRect/>
          <a:stretch/>
        </p:blipFill>
        <p:spPr>
          <a:xfrm>
            <a:off x="4937760" y="109290"/>
            <a:ext cx="7110806" cy="5461504"/>
          </a:xfrm>
          <a:prstGeom prst="rect">
            <a:avLst/>
          </a:prstGeom>
        </p:spPr>
      </p:pic>
      <p:sp>
        <p:nvSpPr>
          <p:cNvPr id="3" name="Rectangle 2">
            <a:extLst>
              <a:ext uri="{FF2B5EF4-FFF2-40B4-BE49-F238E27FC236}">
                <a16:creationId xmlns:a16="http://schemas.microsoft.com/office/drawing/2014/main" id="{47B74880-C668-1B4F-B220-BF3BE334374C}"/>
              </a:ext>
            </a:extLst>
          </p:cNvPr>
          <p:cNvSpPr/>
          <p:nvPr/>
        </p:nvSpPr>
        <p:spPr>
          <a:xfrm>
            <a:off x="143434" y="6316465"/>
            <a:ext cx="711080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hlinkClick r:id="rId3"/>
              </a:rPr>
              <a:t>https://hwt.nssl.noaa.gov/sfe_viewer/2021/outlook_verification/</a:t>
            </a: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 </a:t>
            </a:r>
          </a:p>
        </p:txBody>
      </p:sp>
      <p:sp>
        <p:nvSpPr>
          <p:cNvPr id="12" name="TextBox 11">
            <a:extLst>
              <a:ext uri="{FF2B5EF4-FFF2-40B4-BE49-F238E27FC236}">
                <a16:creationId xmlns:a16="http://schemas.microsoft.com/office/drawing/2014/main" id="{EFBB61D1-1366-A14B-A502-05CF45886415}"/>
              </a:ext>
            </a:extLst>
          </p:cNvPr>
          <p:cNvSpPr txBox="1"/>
          <p:nvPr/>
        </p:nvSpPr>
        <p:spPr>
          <a:xfrm>
            <a:off x="4937760" y="5677592"/>
            <a:ext cx="66864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Helvetica" charset="0"/>
                <a:ea typeface="Helvetica" charset="0"/>
                <a:cs typeface="Helvetica" charset="0"/>
              </a:rPr>
              <a:t>Day-2 hail forecasts issued 15 May 2021, valid 16-17 May 2021</a:t>
            </a:r>
          </a:p>
        </p:txBody>
      </p:sp>
      <p:sp>
        <p:nvSpPr>
          <p:cNvPr id="8" name="TextBox 7">
            <a:extLst>
              <a:ext uri="{FF2B5EF4-FFF2-40B4-BE49-F238E27FC236}">
                <a16:creationId xmlns:a16="http://schemas.microsoft.com/office/drawing/2014/main" id="{6D7124C3-100B-624E-B36B-ECD6BEE9ABDC}"/>
              </a:ext>
            </a:extLst>
          </p:cNvPr>
          <p:cNvSpPr txBox="1"/>
          <p:nvPr/>
        </p:nvSpPr>
        <p:spPr>
          <a:xfrm>
            <a:off x="4937760" y="5724144"/>
            <a:ext cx="66864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Day-2 hail forecasts issued 15 May 2021, valid 16-17 May 2021</a:t>
            </a:r>
          </a:p>
        </p:txBody>
      </p:sp>
    </p:spTree>
    <p:extLst>
      <p:ext uri="{BB962C8B-B14F-4D97-AF65-F5344CB8AC3E}">
        <p14:creationId xmlns:p14="http://schemas.microsoft.com/office/powerpoint/2010/main" val="2684061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1168-E819-174D-B315-653965269239}"/>
              </a:ext>
            </a:extLst>
          </p:cNvPr>
          <p:cNvSpPr>
            <a:spLocks noGrp="1"/>
          </p:cNvSpPr>
          <p:nvPr>
            <p:ph type="title"/>
          </p:nvPr>
        </p:nvSpPr>
        <p:spPr>
          <a:xfrm>
            <a:off x="1232650" y="157070"/>
            <a:ext cx="9403080" cy="582799"/>
          </a:xfrm>
        </p:spPr>
        <p:txBody>
          <a:bodyPr/>
          <a:lstStyle/>
          <a:p>
            <a:r>
              <a:rPr lang="en-US" sz="3200" dirty="0"/>
              <a:t>Subjective evaluations by participants (1-10 scale)</a:t>
            </a:r>
          </a:p>
        </p:txBody>
      </p:sp>
      <p:pic>
        <p:nvPicPr>
          <p:cNvPr id="5" name="Picture 4">
            <a:extLst>
              <a:ext uri="{FF2B5EF4-FFF2-40B4-BE49-F238E27FC236}">
                <a16:creationId xmlns:a16="http://schemas.microsoft.com/office/drawing/2014/main" id="{6CE4C4F9-8929-7647-9852-A04DD430F317}"/>
              </a:ext>
            </a:extLst>
          </p:cNvPr>
          <p:cNvPicPr>
            <a:picLocks noChangeAspect="1"/>
          </p:cNvPicPr>
          <p:nvPr/>
        </p:nvPicPr>
        <p:blipFill>
          <a:blip r:embed="rId2"/>
          <a:stretch>
            <a:fillRect/>
          </a:stretch>
        </p:blipFill>
        <p:spPr>
          <a:xfrm>
            <a:off x="4350639" y="867282"/>
            <a:ext cx="6519291" cy="2742873"/>
          </a:xfrm>
          <a:prstGeom prst="rect">
            <a:avLst/>
          </a:prstGeom>
        </p:spPr>
      </p:pic>
      <p:pic>
        <p:nvPicPr>
          <p:cNvPr id="7" name="Picture 6">
            <a:extLst>
              <a:ext uri="{FF2B5EF4-FFF2-40B4-BE49-F238E27FC236}">
                <a16:creationId xmlns:a16="http://schemas.microsoft.com/office/drawing/2014/main" id="{C37B1B75-0D15-CF43-814F-1F3B16DF8DC4}"/>
              </a:ext>
            </a:extLst>
          </p:cNvPr>
          <p:cNvPicPr>
            <a:picLocks noChangeAspect="1"/>
          </p:cNvPicPr>
          <p:nvPr/>
        </p:nvPicPr>
        <p:blipFill>
          <a:blip r:embed="rId3"/>
          <a:stretch>
            <a:fillRect/>
          </a:stretch>
        </p:blipFill>
        <p:spPr>
          <a:xfrm>
            <a:off x="1524001" y="3715360"/>
            <a:ext cx="5267928" cy="2750950"/>
          </a:xfrm>
          <a:prstGeom prst="rect">
            <a:avLst/>
          </a:prstGeom>
        </p:spPr>
      </p:pic>
      <p:sp>
        <p:nvSpPr>
          <p:cNvPr id="9" name="Rectangle 8">
            <a:extLst>
              <a:ext uri="{FF2B5EF4-FFF2-40B4-BE49-F238E27FC236}">
                <a16:creationId xmlns:a16="http://schemas.microsoft.com/office/drawing/2014/main" id="{612DCF33-22EF-9743-BCC8-2CF280AA1A50}"/>
              </a:ext>
            </a:extLst>
          </p:cNvPr>
          <p:cNvSpPr/>
          <p:nvPr/>
        </p:nvSpPr>
        <p:spPr>
          <a:xfrm>
            <a:off x="2183130" y="6466311"/>
            <a:ext cx="848487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mn-ea"/>
                <a:cs typeface="+mn-cs"/>
                <a:hlinkClick r:id="rId4" tooltip="Original URL:&#10;https://hwt.nssl.noaa.gov/sfe/2021/docs/HWT_SFE_2021_Prelim_Findings_FINAL.pdf&#10;&#10;Click to follow link."/>
              </a:rPr>
              <a:t>https://hwt.nssl.noaa.gov/</a:t>
            </a:r>
            <a:r>
              <a:rPr kumimoji="0" lang="en-US" sz="1800" b="1" i="0" u="none" strike="noStrike" kern="1200" cap="none" spc="0" normalizeH="0" baseline="0" noProof="0" dirty="0">
                <a:ln>
                  <a:noFill/>
                </a:ln>
                <a:solidFill>
                  <a:srgbClr val="070706"/>
                </a:solidFill>
                <a:effectLst/>
                <a:uLnTx/>
                <a:uFillTx/>
                <a:latin typeface="inherit"/>
                <a:ea typeface="+mn-ea"/>
                <a:cs typeface="+mn-cs"/>
                <a:hlinkClick r:id="rId4" tooltip="Original URL:&#10;https://hwt.nssl.noaa.gov/sfe/2021/docs/HWT_SFE_2021_Prelim_Findings_FINAL.pdf&#10;&#10;Click to follow link."/>
              </a:rPr>
              <a:t>sfe</a:t>
            </a:r>
            <a:r>
              <a:rPr kumimoji="0" lang="en-US" sz="1800" b="1" i="0" u="none" strike="noStrike" kern="1200" cap="none" spc="0" normalizeH="0" baseline="0" noProof="0" dirty="0">
                <a:ln>
                  <a:noFill/>
                </a:ln>
                <a:solidFill>
                  <a:prstClr val="black"/>
                </a:solidFill>
                <a:effectLst/>
                <a:uLnTx/>
                <a:uFillTx/>
                <a:latin typeface="inherit"/>
                <a:ea typeface="+mn-ea"/>
                <a:cs typeface="+mn-cs"/>
                <a:hlinkClick r:id="rId4" tooltip="Original URL:&#10;https://hwt.nssl.noaa.gov/sfe/2021/docs/HWT_SFE_2021_Prelim_Findings_FINAL.pdf&#10;&#10;Click to follow link."/>
              </a:rPr>
              <a:t>/2021/docs/HWT_</a:t>
            </a:r>
            <a:r>
              <a:rPr kumimoji="0" lang="en-US" sz="1800" b="1" i="0" u="none" strike="noStrike" kern="1200" cap="none" spc="0" normalizeH="0" baseline="0" noProof="0" dirty="0">
                <a:ln>
                  <a:noFill/>
                </a:ln>
                <a:solidFill>
                  <a:srgbClr val="070706"/>
                </a:solidFill>
                <a:effectLst/>
                <a:uLnTx/>
                <a:uFillTx/>
                <a:latin typeface="inherit"/>
                <a:ea typeface="+mn-ea"/>
                <a:cs typeface="+mn-cs"/>
                <a:hlinkClick r:id="rId4" tooltip="Original URL:&#10;https://hwt.nssl.noaa.gov/sfe/2021/docs/HWT_SFE_2021_Prelim_Findings_FINAL.pdf&#10;&#10;Click to follow link."/>
              </a:rPr>
              <a:t>SFE</a:t>
            </a:r>
            <a:r>
              <a:rPr kumimoji="0" lang="en-US" sz="1800" b="1" i="0" u="none" strike="noStrike" kern="1200" cap="none" spc="0" normalizeH="0" baseline="0" noProof="0" dirty="0">
                <a:ln>
                  <a:noFill/>
                </a:ln>
                <a:solidFill>
                  <a:prstClr val="black"/>
                </a:solidFill>
                <a:effectLst/>
                <a:uLnTx/>
                <a:uFillTx/>
                <a:latin typeface="inherit"/>
                <a:ea typeface="+mn-ea"/>
                <a:cs typeface="+mn-cs"/>
                <a:hlinkClick r:id="rId4" tooltip="Original URL:&#10;https://hwt.nssl.noaa.gov/sfe/2021/docs/HWT_SFE_2021_Prelim_Findings_FINAL.pdf&#10;&#10;Click to follow link."/>
              </a:rPr>
              <a:t>_2021_Prelim_Findings_FINAL.pdf</a:t>
            </a:r>
            <a:endParaRPr kumimoji="0" lang="en-US" sz="1800" b="1" i="0" u="none" strike="noStrike" kern="1200" cap="none" spc="0" normalizeH="0" baseline="0" noProof="0" dirty="0">
              <a:ln>
                <a:noFill/>
              </a:ln>
              <a:solidFill>
                <a:prstClr val="black"/>
              </a:solidFill>
              <a:effectLst/>
              <a:uLnTx/>
              <a:uFillTx/>
              <a:latin typeface="Trebuchet MS"/>
              <a:ea typeface="+mn-ea"/>
              <a:cs typeface="+mn-cs"/>
            </a:endParaRPr>
          </a:p>
        </p:txBody>
      </p:sp>
      <p:sp>
        <p:nvSpPr>
          <p:cNvPr id="10" name="Rectangle 9">
            <a:extLst>
              <a:ext uri="{FF2B5EF4-FFF2-40B4-BE49-F238E27FC236}">
                <a16:creationId xmlns:a16="http://schemas.microsoft.com/office/drawing/2014/main" id="{1321F42C-1455-A743-A2FC-4F8B0BFA1DCE}"/>
              </a:ext>
            </a:extLst>
          </p:cNvPr>
          <p:cNvSpPr/>
          <p:nvPr/>
        </p:nvSpPr>
        <p:spPr>
          <a:xfrm>
            <a:off x="259213" y="888786"/>
            <a:ext cx="3898752" cy="2677656"/>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“For the set of tornadic days [for day 1 guidance], GEFS CSU performs the best with a mean skill score of 5.39 as compared to the other two methods, which have mean score values less than 4.8.” </a:t>
            </a:r>
            <a:endParaRPr kumimoji="0" lang="en-US" sz="2400" b="0" i="0" u="none" strike="noStrike" kern="1200" cap="none" spc="0" normalizeH="0" baseline="0" noProof="0" dirty="0">
              <a:ln>
                <a:noFill/>
              </a:ln>
              <a:solidFill>
                <a:prstClr val="black"/>
              </a:solidFill>
              <a:effectLst/>
              <a:uLnTx/>
              <a:uFillTx/>
              <a:latin typeface="Trebuchet MS"/>
              <a:ea typeface="+mn-ea"/>
              <a:cs typeface="+mn-cs"/>
            </a:endParaRPr>
          </a:p>
        </p:txBody>
      </p:sp>
      <p:sp>
        <p:nvSpPr>
          <p:cNvPr id="11" name="Rectangle 10">
            <a:extLst>
              <a:ext uri="{FF2B5EF4-FFF2-40B4-BE49-F238E27FC236}">
                <a16:creationId xmlns:a16="http://schemas.microsoft.com/office/drawing/2014/main" id="{6067969F-1796-E143-B6D3-0E8492800BF0}"/>
              </a:ext>
            </a:extLst>
          </p:cNvPr>
          <p:cNvSpPr/>
          <p:nvPr/>
        </p:nvSpPr>
        <p:spPr>
          <a:xfrm>
            <a:off x="6994709" y="3936673"/>
            <a:ext cx="4481010" cy="2308324"/>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[For day 1 hail guidance], “GEFS CSU received the greatest mean participant rating (6.32), followed by HRRR NCAR (5.51) and HREF/SREF (4.85; yellow violins in Fig. 6).” </a:t>
            </a:r>
            <a:endParaRPr kumimoji="0" lang="en-US" sz="2400" b="0" i="0" u="none" strike="noStrike" kern="1200" cap="none" spc="0" normalizeH="0" baseline="0" noProof="0" dirty="0">
              <a:ln>
                <a:noFill/>
              </a:ln>
              <a:solidFill>
                <a:prstClr val="black"/>
              </a:solidFill>
              <a:effectLst/>
              <a:uLnTx/>
              <a:uFillTx/>
              <a:latin typeface="Trebuchet MS"/>
              <a:ea typeface="+mn-ea"/>
              <a:cs typeface="+mn-cs"/>
            </a:endParaRPr>
          </a:p>
        </p:txBody>
      </p:sp>
      <p:sp>
        <p:nvSpPr>
          <p:cNvPr id="4" name="Slide Number Placeholder 3">
            <a:extLst>
              <a:ext uri="{FF2B5EF4-FFF2-40B4-BE49-F238E27FC236}">
                <a16:creationId xmlns:a16="http://schemas.microsoft.com/office/drawing/2014/main" id="{1D5F2111-DDC7-8E43-8328-9ACEE7FFFA23}"/>
              </a:ext>
            </a:extLst>
          </p:cNvPr>
          <p:cNvSpPr>
            <a:spLocks noGrp="1"/>
          </p:cNvSpPr>
          <p:nvPr>
            <p:ph type="sldNum" sz="quarter" idx="12"/>
          </p:nvPr>
        </p:nvSpPr>
        <p:spPr/>
        <p:txBody>
          <a:bodyPr/>
          <a:lstStyle/>
          <a:p>
            <a:fld id="{A006EE62-328D-2940-A825-51581F6CB60B}" type="slidenum">
              <a:rPr lang="en-US" smtClean="0"/>
              <a:pPr/>
              <a:t>17</a:t>
            </a:fld>
            <a:endParaRPr lang="en-US"/>
          </a:p>
        </p:txBody>
      </p:sp>
    </p:spTree>
    <p:extLst>
      <p:ext uri="{BB962C8B-B14F-4D97-AF65-F5344CB8AC3E}">
        <p14:creationId xmlns:p14="http://schemas.microsoft.com/office/powerpoint/2010/main" val="1414918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4520-0247-5F43-A13F-247D2F520E78}"/>
              </a:ext>
            </a:extLst>
          </p:cNvPr>
          <p:cNvSpPr>
            <a:spLocks noGrp="1"/>
          </p:cNvSpPr>
          <p:nvPr>
            <p:ph type="title"/>
          </p:nvPr>
        </p:nvSpPr>
        <p:spPr>
          <a:xfrm>
            <a:off x="258997" y="203553"/>
            <a:ext cx="10111316" cy="439270"/>
          </a:xfrm>
        </p:spPr>
        <p:txBody>
          <a:bodyPr>
            <a:normAutofit fontScale="90000"/>
          </a:bodyPr>
          <a:lstStyle/>
          <a:p>
            <a:r>
              <a:rPr lang="en-US" sz="3600" dirty="0"/>
              <a:t>Brier skill score comparison: day 2 wind</a:t>
            </a:r>
          </a:p>
        </p:txBody>
      </p:sp>
      <p:sp>
        <p:nvSpPr>
          <p:cNvPr id="4" name="Slide Number Placeholder 3">
            <a:extLst>
              <a:ext uri="{FF2B5EF4-FFF2-40B4-BE49-F238E27FC236}">
                <a16:creationId xmlns:a16="http://schemas.microsoft.com/office/drawing/2014/main" id="{362305EF-2526-AC4B-97C4-59763480C20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schemeClr val="accent3"/>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chemeClr val="accent3"/>
              </a:solidFill>
              <a:effectLst/>
              <a:uLnTx/>
              <a:uFillTx/>
              <a:latin typeface="Helvetica"/>
              <a:ea typeface="+mn-ea"/>
              <a:cs typeface="+mn-cs"/>
            </a:endParaRPr>
          </a:p>
        </p:txBody>
      </p:sp>
      <p:pic>
        <p:nvPicPr>
          <p:cNvPr id="6" name="Picture 5">
            <a:extLst>
              <a:ext uri="{FF2B5EF4-FFF2-40B4-BE49-F238E27FC236}">
                <a16:creationId xmlns:a16="http://schemas.microsoft.com/office/drawing/2014/main" id="{1AE0D2FD-1DE6-8441-B8C8-847D37B96DA9}"/>
              </a:ext>
            </a:extLst>
          </p:cNvPr>
          <p:cNvPicPr>
            <a:picLocks noChangeAspect="1"/>
          </p:cNvPicPr>
          <p:nvPr/>
        </p:nvPicPr>
        <p:blipFill>
          <a:blip r:embed="rId2"/>
          <a:srcRect/>
          <a:stretch/>
        </p:blipFill>
        <p:spPr>
          <a:xfrm>
            <a:off x="20089" y="950976"/>
            <a:ext cx="6013149" cy="4545056"/>
          </a:xfrm>
          <a:prstGeom prst="rect">
            <a:avLst/>
          </a:prstGeom>
        </p:spPr>
      </p:pic>
      <p:pic>
        <p:nvPicPr>
          <p:cNvPr id="8" name="Picture 7">
            <a:extLst>
              <a:ext uri="{FF2B5EF4-FFF2-40B4-BE49-F238E27FC236}">
                <a16:creationId xmlns:a16="http://schemas.microsoft.com/office/drawing/2014/main" id="{4C66F2CD-F5B3-3941-9EA3-8171FDC1C835}"/>
              </a:ext>
            </a:extLst>
          </p:cNvPr>
          <p:cNvPicPr>
            <a:picLocks noChangeAspect="1"/>
          </p:cNvPicPr>
          <p:nvPr/>
        </p:nvPicPr>
        <p:blipFill>
          <a:blip r:embed="rId3"/>
          <a:srcRect/>
          <a:stretch/>
        </p:blipFill>
        <p:spPr>
          <a:xfrm>
            <a:off x="6109464" y="950976"/>
            <a:ext cx="6016536" cy="4547616"/>
          </a:xfrm>
          <a:prstGeom prst="rect">
            <a:avLst/>
          </a:prstGeom>
        </p:spPr>
      </p:pic>
      <p:sp>
        <p:nvSpPr>
          <p:cNvPr id="9" name="TextBox 8">
            <a:extLst>
              <a:ext uri="{FF2B5EF4-FFF2-40B4-BE49-F238E27FC236}">
                <a16:creationId xmlns:a16="http://schemas.microsoft.com/office/drawing/2014/main" id="{15645543-E654-5347-BC1F-60B750AFA12D}"/>
              </a:ext>
            </a:extLst>
          </p:cNvPr>
          <p:cNvSpPr txBox="1"/>
          <p:nvPr/>
        </p:nvSpPr>
        <p:spPr>
          <a:xfrm>
            <a:off x="1877568" y="597408"/>
            <a:ext cx="262123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SPC convective outlook</a:t>
            </a:r>
          </a:p>
        </p:txBody>
      </p:sp>
      <p:sp>
        <p:nvSpPr>
          <p:cNvPr id="10" name="TextBox 9">
            <a:extLst>
              <a:ext uri="{FF2B5EF4-FFF2-40B4-BE49-F238E27FC236}">
                <a16:creationId xmlns:a16="http://schemas.microsoft.com/office/drawing/2014/main" id="{EFCAFA8E-AF4B-CA40-A9E1-22A4E209DC51}"/>
              </a:ext>
            </a:extLst>
          </p:cNvPr>
          <p:cNvSpPr txBox="1"/>
          <p:nvPr/>
        </p:nvSpPr>
        <p:spPr>
          <a:xfrm>
            <a:off x="8084854" y="597408"/>
            <a:ext cx="1283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CSU-MLP </a:t>
            </a:r>
          </a:p>
        </p:txBody>
      </p:sp>
      <p:sp>
        <p:nvSpPr>
          <p:cNvPr id="11" name="TextBox 10">
            <a:extLst>
              <a:ext uri="{FF2B5EF4-FFF2-40B4-BE49-F238E27FC236}">
                <a16:creationId xmlns:a16="http://schemas.microsoft.com/office/drawing/2014/main" id="{5A9B282A-AEAA-A04F-BBB1-E7D94F12EC35}"/>
              </a:ext>
            </a:extLst>
          </p:cNvPr>
          <p:cNvSpPr txBox="1"/>
          <p:nvPr/>
        </p:nvSpPr>
        <p:spPr>
          <a:xfrm>
            <a:off x="344092" y="5590413"/>
            <a:ext cx="8152208"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CSU-MLP showed higher skill, especially in the Great Lakes and northeast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p:txBody>
      </p:sp>
    </p:spTree>
    <p:extLst>
      <p:ext uri="{BB962C8B-B14F-4D97-AF65-F5344CB8AC3E}">
        <p14:creationId xmlns:p14="http://schemas.microsoft.com/office/powerpoint/2010/main" val="1770859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A9B282A-AEAA-A04F-BBB1-E7D94F12EC35}"/>
              </a:ext>
            </a:extLst>
          </p:cNvPr>
          <p:cNvSpPr txBox="1"/>
          <p:nvPr/>
        </p:nvSpPr>
        <p:spPr>
          <a:xfrm>
            <a:off x="344092" y="5590413"/>
            <a:ext cx="11490544"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CSU-MLP significantly more skillful on day 3: it takes a lot more swings, and hits some big home runs, at the expense of also some big misses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Helvetica" charset="0"/>
              <a:ea typeface="Helvetica" charset="0"/>
              <a:cs typeface="Helvetica" charset="0"/>
            </a:endParaRPr>
          </a:p>
        </p:txBody>
      </p:sp>
      <p:sp>
        <p:nvSpPr>
          <p:cNvPr id="2" name="Title 1">
            <a:extLst>
              <a:ext uri="{FF2B5EF4-FFF2-40B4-BE49-F238E27FC236}">
                <a16:creationId xmlns:a16="http://schemas.microsoft.com/office/drawing/2014/main" id="{6AF84520-0247-5F43-A13F-247D2F520E78}"/>
              </a:ext>
            </a:extLst>
          </p:cNvPr>
          <p:cNvSpPr>
            <a:spLocks noGrp="1"/>
          </p:cNvSpPr>
          <p:nvPr>
            <p:ph type="title"/>
          </p:nvPr>
        </p:nvSpPr>
        <p:spPr>
          <a:xfrm>
            <a:off x="258997" y="203553"/>
            <a:ext cx="10111316" cy="439270"/>
          </a:xfrm>
        </p:spPr>
        <p:txBody>
          <a:bodyPr>
            <a:normAutofit fontScale="90000"/>
          </a:bodyPr>
          <a:lstStyle/>
          <a:p>
            <a:r>
              <a:rPr lang="en-US" sz="3600" dirty="0"/>
              <a:t>Brier skill score comparison: day 3 severe</a:t>
            </a:r>
          </a:p>
        </p:txBody>
      </p:sp>
      <p:sp>
        <p:nvSpPr>
          <p:cNvPr id="4" name="Slide Number Placeholder 3">
            <a:extLst>
              <a:ext uri="{FF2B5EF4-FFF2-40B4-BE49-F238E27FC236}">
                <a16:creationId xmlns:a16="http://schemas.microsoft.com/office/drawing/2014/main" id="{362305EF-2526-AC4B-97C4-59763480C20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schemeClr val="accent3"/>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chemeClr val="accent3"/>
              </a:solidFill>
              <a:effectLst/>
              <a:uLnTx/>
              <a:uFillTx/>
              <a:latin typeface="Helvetica"/>
              <a:ea typeface="+mn-ea"/>
              <a:cs typeface="+mn-cs"/>
            </a:endParaRPr>
          </a:p>
        </p:txBody>
      </p:sp>
      <p:pic>
        <p:nvPicPr>
          <p:cNvPr id="6" name="Picture 5">
            <a:extLst>
              <a:ext uri="{FF2B5EF4-FFF2-40B4-BE49-F238E27FC236}">
                <a16:creationId xmlns:a16="http://schemas.microsoft.com/office/drawing/2014/main" id="{1AE0D2FD-1DE6-8441-B8C8-847D37B96DA9}"/>
              </a:ext>
            </a:extLst>
          </p:cNvPr>
          <p:cNvPicPr>
            <a:picLocks noChangeAspect="1"/>
          </p:cNvPicPr>
          <p:nvPr/>
        </p:nvPicPr>
        <p:blipFill>
          <a:blip r:embed="rId2"/>
          <a:srcRect/>
          <a:stretch/>
        </p:blipFill>
        <p:spPr>
          <a:xfrm>
            <a:off x="20089" y="950976"/>
            <a:ext cx="6013149" cy="4545055"/>
          </a:xfrm>
          <a:prstGeom prst="rect">
            <a:avLst/>
          </a:prstGeom>
        </p:spPr>
      </p:pic>
      <p:pic>
        <p:nvPicPr>
          <p:cNvPr id="8" name="Picture 7">
            <a:extLst>
              <a:ext uri="{FF2B5EF4-FFF2-40B4-BE49-F238E27FC236}">
                <a16:creationId xmlns:a16="http://schemas.microsoft.com/office/drawing/2014/main" id="{4C66F2CD-F5B3-3941-9EA3-8171FDC1C835}"/>
              </a:ext>
            </a:extLst>
          </p:cNvPr>
          <p:cNvPicPr>
            <a:picLocks noChangeAspect="1"/>
          </p:cNvPicPr>
          <p:nvPr/>
        </p:nvPicPr>
        <p:blipFill>
          <a:blip r:embed="rId3"/>
          <a:srcRect/>
          <a:stretch/>
        </p:blipFill>
        <p:spPr>
          <a:xfrm>
            <a:off x="6109464" y="950976"/>
            <a:ext cx="6016536" cy="4547615"/>
          </a:xfrm>
          <a:prstGeom prst="rect">
            <a:avLst/>
          </a:prstGeom>
        </p:spPr>
      </p:pic>
      <p:sp>
        <p:nvSpPr>
          <p:cNvPr id="9" name="TextBox 8">
            <a:extLst>
              <a:ext uri="{FF2B5EF4-FFF2-40B4-BE49-F238E27FC236}">
                <a16:creationId xmlns:a16="http://schemas.microsoft.com/office/drawing/2014/main" id="{15645543-E654-5347-BC1F-60B750AFA12D}"/>
              </a:ext>
            </a:extLst>
          </p:cNvPr>
          <p:cNvSpPr txBox="1"/>
          <p:nvPr/>
        </p:nvSpPr>
        <p:spPr>
          <a:xfrm>
            <a:off x="1877568" y="597408"/>
            <a:ext cx="262123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SPC convective outlook</a:t>
            </a:r>
          </a:p>
        </p:txBody>
      </p:sp>
      <p:sp>
        <p:nvSpPr>
          <p:cNvPr id="10" name="TextBox 9">
            <a:extLst>
              <a:ext uri="{FF2B5EF4-FFF2-40B4-BE49-F238E27FC236}">
                <a16:creationId xmlns:a16="http://schemas.microsoft.com/office/drawing/2014/main" id="{EFCAFA8E-AF4B-CA40-A9E1-22A4E209DC51}"/>
              </a:ext>
            </a:extLst>
          </p:cNvPr>
          <p:cNvSpPr txBox="1"/>
          <p:nvPr/>
        </p:nvSpPr>
        <p:spPr>
          <a:xfrm>
            <a:off x="8084854" y="597408"/>
            <a:ext cx="1283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charset="0"/>
                <a:ea typeface="Helvetica" charset="0"/>
                <a:cs typeface="Helvetica" charset="0"/>
              </a:rPr>
              <a:t>CSU-MLP </a:t>
            </a:r>
          </a:p>
        </p:txBody>
      </p:sp>
    </p:spTree>
    <p:extLst>
      <p:ext uri="{BB962C8B-B14F-4D97-AF65-F5344CB8AC3E}">
        <p14:creationId xmlns:p14="http://schemas.microsoft.com/office/powerpoint/2010/main" val="2710803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136F-A510-2F4A-9998-6271C435BA6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5499C1F5-40B4-1646-BF87-F606973DD46B}"/>
              </a:ext>
            </a:extLst>
          </p:cNvPr>
          <p:cNvSpPr>
            <a:spLocks noGrp="1"/>
          </p:cNvSpPr>
          <p:nvPr>
            <p:ph idx="1"/>
          </p:nvPr>
        </p:nvSpPr>
        <p:spPr>
          <a:xfrm>
            <a:off x="4542021" y="1690687"/>
            <a:ext cx="7139288" cy="4410309"/>
          </a:xfrm>
          <a:prstGeom prst="roundRect">
            <a:avLst/>
          </a:prstGeom>
          <a:solidFill>
            <a:schemeClr val="bg2"/>
          </a:solidFill>
          <a:ln>
            <a:solidFill>
              <a:schemeClr val="accent3"/>
            </a:solidFill>
          </a:ln>
        </p:spPr>
        <p:txBody>
          <a:bodyPr>
            <a:normAutofit fontScale="92500" lnSpcReduction="20000"/>
          </a:bodyPr>
          <a:lstStyle/>
          <a:p>
            <a:r>
              <a:rPr lang="en-US" dirty="0"/>
              <a:t>Machine learning (ML) is becoming more prevalent in weather forecasting as an alternative method to postprocess the numerous and vast datasets that dynamical models produce</a:t>
            </a:r>
          </a:p>
          <a:p>
            <a:r>
              <a:rPr lang="en-US" dirty="0"/>
              <a:t>As one example, ML systems are now emulating Storm Prediction Center and Weather Prediction Center outlooks </a:t>
            </a:r>
          </a:p>
          <a:p>
            <a:pPr lvl="1"/>
            <a:r>
              <a:rPr lang="en-US" b="1" dirty="0"/>
              <a:t>HREF</a:t>
            </a:r>
            <a:r>
              <a:rPr lang="en-US" dirty="0"/>
              <a:t> (</a:t>
            </a:r>
            <a:r>
              <a:rPr lang="en-US" dirty="0" err="1"/>
              <a:t>Loken</a:t>
            </a:r>
            <a:r>
              <a:rPr lang="en-US" dirty="0"/>
              <a:t> et al. 2020; NSSL) </a:t>
            </a:r>
          </a:p>
          <a:p>
            <a:pPr lvl="1"/>
            <a:r>
              <a:rPr lang="en-US" b="1" dirty="0"/>
              <a:t>HRRR</a:t>
            </a:r>
            <a:r>
              <a:rPr lang="en-US" dirty="0"/>
              <a:t> (</a:t>
            </a:r>
            <a:r>
              <a:rPr lang="en-US" dirty="0" err="1"/>
              <a:t>Sobash</a:t>
            </a:r>
            <a:r>
              <a:rPr lang="en-US" dirty="0"/>
              <a:t> et al. 2020; NCAR)</a:t>
            </a:r>
          </a:p>
          <a:p>
            <a:pPr lvl="1"/>
            <a:r>
              <a:rPr lang="en-US" b="1" dirty="0"/>
              <a:t>GEFS</a:t>
            </a:r>
            <a:r>
              <a:rPr lang="en-US" dirty="0"/>
              <a:t> (CSU-MLP model; Hill et al. 2020, Schumacher et al. 2021)</a:t>
            </a:r>
          </a:p>
          <a:p>
            <a:endParaRPr lang="en-US" dirty="0"/>
          </a:p>
        </p:txBody>
      </p:sp>
      <p:pic>
        <p:nvPicPr>
          <p:cNvPr id="4" name="Picture 3">
            <a:extLst>
              <a:ext uri="{FF2B5EF4-FFF2-40B4-BE49-F238E27FC236}">
                <a16:creationId xmlns:a16="http://schemas.microsoft.com/office/drawing/2014/main" id="{AD32AD09-D51E-2BF5-4173-03293F3BBAD1}"/>
              </a:ext>
            </a:extLst>
          </p:cNvPr>
          <p:cNvPicPr>
            <a:picLocks noChangeAspect="1"/>
          </p:cNvPicPr>
          <p:nvPr/>
        </p:nvPicPr>
        <p:blipFill>
          <a:blip r:embed="rId3"/>
          <a:srcRect/>
          <a:stretch/>
        </p:blipFill>
        <p:spPr>
          <a:xfrm>
            <a:off x="690575" y="4275594"/>
            <a:ext cx="3161898" cy="2217281"/>
          </a:xfrm>
          <a:prstGeom prst="rect">
            <a:avLst/>
          </a:prstGeom>
        </p:spPr>
      </p:pic>
      <p:pic>
        <p:nvPicPr>
          <p:cNvPr id="5" name="Picture 4">
            <a:extLst>
              <a:ext uri="{FF2B5EF4-FFF2-40B4-BE49-F238E27FC236}">
                <a16:creationId xmlns:a16="http://schemas.microsoft.com/office/drawing/2014/main" id="{C91B2E1E-A6A8-467E-8808-59DB86FA6484}"/>
              </a:ext>
            </a:extLst>
          </p:cNvPr>
          <p:cNvPicPr>
            <a:picLocks noChangeAspect="1"/>
          </p:cNvPicPr>
          <p:nvPr/>
        </p:nvPicPr>
        <p:blipFill rotWithShape="1">
          <a:blip r:embed="rId4"/>
          <a:srcRect l="-80" r="50666"/>
          <a:stretch/>
        </p:blipFill>
        <p:spPr>
          <a:xfrm>
            <a:off x="690575" y="1648714"/>
            <a:ext cx="3184069" cy="2481378"/>
          </a:xfrm>
          <a:prstGeom prst="rect">
            <a:avLst/>
          </a:prstGeom>
        </p:spPr>
      </p:pic>
      <p:sp>
        <p:nvSpPr>
          <p:cNvPr id="6" name="TextBox 5">
            <a:extLst>
              <a:ext uri="{FF2B5EF4-FFF2-40B4-BE49-F238E27FC236}">
                <a16:creationId xmlns:a16="http://schemas.microsoft.com/office/drawing/2014/main" id="{07B68887-DC9B-553E-043E-37374481997F}"/>
              </a:ext>
            </a:extLst>
          </p:cNvPr>
          <p:cNvSpPr txBox="1"/>
          <p:nvPr/>
        </p:nvSpPr>
        <p:spPr>
          <a:xfrm>
            <a:off x="757648" y="1869948"/>
            <a:ext cx="1790680" cy="369332"/>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a:ea typeface="Helvetica" charset="0"/>
                <a:cs typeface="Helvetica"/>
              </a:rPr>
              <a:t>FIRST GUESS</a:t>
            </a:r>
          </a:p>
        </p:txBody>
      </p:sp>
      <p:sp>
        <p:nvSpPr>
          <p:cNvPr id="7" name="TextBox 6">
            <a:extLst>
              <a:ext uri="{FF2B5EF4-FFF2-40B4-BE49-F238E27FC236}">
                <a16:creationId xmlns:a16="http://schemas.microsoft.com/office/drawing/2014/main" id="{42F71071-88E7-9C0C-472D-FDE8B5BA5B1E}"/>
              </a:ext>
            </a:extLst>
          </p:cNvPr>
          <p:cNvSpPr txBox="1"/>
          <p:nvPr/>
        </p:nvSpPr>
        <p:spPr>
          <a:xfrm>
            <a:off x="757648" y="4364228"/>
            <a:ext cx="1445905" cy="369332"/>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Helvetica"/>
                <a:cs typeface="Helvetica"/>
              </a:rPr>
              <a:t>WPC ERO</a:t>
            </a:r>
            <a:endParaRPr lang="en-US"/>
          </a:p>
        </p:txBody>
      </p:sp>
      <p:sp>
        <p:nvSpPr>
          <p:cNvPr id="10" name="Slide Number Placeholder 9">
            <a:extLst>
              <a:ext uri="{FF2B5EF4-FFF2-40B4-BE49-F238E27FC236}">
                <a16:creationId xmlns:a16="http://schemas.microsoft.com/office/drawing/2014/main" id="{69C6E711-2C49-6D63-6F87-BDD00BBE5B2C}"/>
              </a:ext>
            </a:extLst>
          </p:cNvPr>
          <p:cNvSpPr>
            <a:spLocks noGrp="1"/>
          </p:cNvSpPr>
          <p:nvPr>
            <p:ph type="sldNum" sz="quarter" idx="12"/>
          </p:nvPr>
        </p:nvSpPr>
        <p:spPr/>
        <p:txBody>
          <a:bodyPr/>
          <a:lstStyle/>
          <a:p>
            <a:fld id="{310B25F3-BAA0-2E4D-B660-27975D2E3199}" type="slidenum">
              <a:rPr lang="en-US" smtClean="0"/>
              <a:t>2</a:t>
            </a:fld>
            <a:endParaRPr lang="en-US"/>
          </a:p>
        </p:txBody>
      </p:sp>
    </p:spTree>
    <p:extLst>
      <p:ext uri="{BB962C8B-B14F-4D97-AF65-F5344CB8AC3E}">
        <p14:creationId xmlns:p14="http://schemas.microsoft.com/office/powerpoint/2010/main" val="197497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94B6-4E12-1F9A-7296-49B86B54E69E}"/>
              </a:ext>
            </a:extLst>
          </p:cNvPr>
          <p:cNvSpPr>
            <a:spLocks noGrp="1"/>
          </p:cNvSpPr>
          <p:nvPr>
            <p:ph type="title"/>
          </p:nvPr>
        </p:nvSpPr>
        <p:spPr>
          <a:xfrm>
            <a:off x="831850" y="2268537"/>
            <a:ext cx="10515600" cy="1717831"/>
          </a:xfrm>
          <a:noFill/>
          <a:ln w="19050">
            <a:solidFill>
              <a:schemeClr val="tx1"/>
            </a:solidFill>
          </a:ln>
        </p:spPr>
        <p:txBody>
          <a:bodyPr>
            <a:normAutofit fontScale="90000"/>
          </a:bodyPr>
          <a:lstStyle/>
          <a:p>
            <a:pPr algn="ctr"/>
            <a:r>
              <a:rPr lang="en-US" dirty="0"/>
              <a:t>Medium Range Forecast Performance</a:t>
            </a:r>
          </a:p>
        </p:txBody>
      </p:sp>
      <p:sp>
        <p:nvSpPr>
          <p:cNvPr id="3" name="Text Placeholder 2">
            <a:extLst>
              <a:ext uri="{FF2B5EF4-FFF2-40B4-BE49-F238E27FC236}">
                <a16:creationId xmlns:a16="http://schemas.microsoft.com/office/drawing/2014/main" id="{328C44AB-631A-A12B-FC40-C6CAA9EA27A3}"/>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7B43B316-D0B6-88E1-C00F-35C491D6F2FC}"/>
              </a:ext>
            </a:extLst>
          </p:cNvPr>
          <p:cNvSpPr>
            <a:spLocks noGrp="1"/>
          </p:cNvSpPr>
          <p:nvPr>
            <p:ph type="sldNum" sz="quarter" idx="12"/>
          </p:nvPr>
        </p:nvSpPr>
        <p:spPr/>
        <p:txBody>
          <a:bodyPr/>
          <a:lstStyle/>
          <a:p>
            <a:fld id="{310B25F3-BAA0-2E4D-B660-27975D2E3199}" type="slidenum">
              <a:rPr lang="en-US" smtClean="0"/>
              <a:t>20</a:t>
            </a:fld>
            <a:endParaRPr lang="en-US"/>
          </a:p>
        </p:txBody>
      </p:sp>
    </p:spTree>
    <p:extLst>
      <p:ext uri="{BB962C8B-B14F-4D97-AF65-F5344CB8AC3E}">
        <p14:creationId xmlns:p14="http://schemas.microsoft.com/office/powerpoint/2010/main" val="207074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7729-87FF-6E47-A316-1FBF1B1581CA}"/>
              </a:ext>
            </a:extLst>
          </p:cNvPr>
          <p:cNvSpPr>
            <a:spLocks noGrp="1"/>
          </p:cNvSpPr>
          <p:nvPr>
            <p:ph type="title"/>
          </p:nvPr>
        </p:nvSpPr>
        <p:spPr>
          <a:xfrm>
            <a:off x="838200" y="-165074"/>
            <a:ext cx="10515600" cy="1325563"/>
          </a:xfrm>
        </p:spPr>
        <p:txBody>
          <a:bodyPr/>
          <a:lstStyle/>
          <a:p>
            <a:r>
              <a:rPr lang="en-US" dirty="0"/>
              <a:t>Medium-Range Example Forecasts</a:t>
            </a:r>
          </a:p>
        </p:txBody>
      </p:sp>
      <p:pic>
        <p:nvPicPr>
          <p:cNvPr id="6" name="Content Placeholder 5" descr="Diagram&#10;&#10;Description automatically generated">
            <a:extLst>
              <a:ext uri="{FF2B5EF4-FFF2-40B4-BE49-F238E27FC236}">
                <a16:creationId xmlns:a16="http://schemas.microsoft.com/office/drawing/2014/main" id="{1886F3FB-EFA9-7E47-8E16-5DFC457CB9A9}"/>
              </a:ext>
            </a:extLst>
          </p:cNvPr>
          <p:cNvPicPr>
            <a:picLocks noGrp="1" noChangeAspect="1"/>
          </p:cNvPicPr>
          <p:nvPr>
            <p:ph idx="1"/>
          </p:nvPr>
        </p:nvPicPr>
        <p:blipFill>
          <a:blip r:embed="rId2"/>
          <a:stretch>
            <a:fillRect/>
          </a:stretch>
        </p:blipFill>
        <p:spPr>
          <a:xfrm>
            <a:off x="114173" y="791649"/>
            <a:ext cx="11963654" cy="5981827"/>
          </a:xfrm>
        </p:spPr>
      </p:pic>
      <p:sp>
        <p:nvSpPr>
          <p:cNvPr id="3" name="TextBox 2">
            <a:extLst>
              <a:ext uri="{FF2B5EF4-FFF2-40B4-BE49-F238E27FC236}">
                <a16:creationId xmlns:a16="http://schemas.microsoft.com/office/drawing/2014/main" id="{A44EE02A-D303-8540-8977-2166F406B811}"/>
              </a:ext>
            </a:extLst>
          </p:cNvPr>
          <p:cNvSpPr txBox="1"/>
          <p:nvPr/>
        </p:nvSpPr>
        <p:spPr>
          <a:xfrm>
            <a:off x="7801229" y="813419"/>
            <a:ext cx="4638612" cy="369332"/>
          </a:xfrm>
          <a:prstGeom prst="rect">
            <a:avLst/>
          </a:prstGeom>
          <a:noFill/>
        </p:spPr>
        <p:txBody>
          <a:bodyPr wrap="square" rtlCol="0">
            <a:spAutoFit/>
          </a:bodyPr>
          <a:lstStyle/>
          <a:p>
            <a:r>
              <a:rPr lang="en-US" u="sng" dirty="0"/>
              <a:t>Valid 1200 – 1200 UTC 12/10/21 – 12/11/21</a:t>
            </a:r>
          </a:p>
        </p:txBody>
      </p:sp>
      <p:sp>
        <p:nvSpPr>
          <p:cNvPr id="5" name="TextBox 4">
            <a:extLst>
              <a:ext uri="{FF2B5EF4-FFF2-40B4-BE49-F238E27FC236}">
                <a16:creationId xmlns:a16="http://schemas.microsoft.com/office/drawing/2014/main" id="{B5BC45D2-C5D8-F744-A517-94DF6B3679F3}"/>
              </a:ext>
            </a:extLst>
          </p:cNvPr>
          <p:cNvSpPr txBox="1"/>
          <p:nvPr/>
        </p:nvSpPr>
        <p:spPr>
          <a:xfrm>
            <a:off x="10419423" y="6541001"/>
            <a:ext cx="1594026" cy="276999"/>
          </a:xfrm>
          <a:prstGeom prst="rect">
            <a:avLst/>
          </a:prstGeom>
          <a:noFill/>
        </p:spPr>
        <p:txBody>
          <a:bodyPr wrap="none" rtlCol="0">
            <a:spAutoFit/>
          </a:bodyPr>
          <a:lstStyle/>
          <a:p>
            <a:r>
              <a:rPr lang="en-US" sz="1200" dirty="0">
                <a:solidFill>
                  <a:schemeClr val="accent3"/>
                </a:solidFill>
              </a:rPr>
              <a:t>Hill et al. 2022, in prep</a:t>
            </a:r>
          </a:p>
        </p:txBody>
      </p:sp>
      <p:sp>
        <p:nvSpPr>
          <p:cNvPr id="8" name="Slide Number Placeholder 7">
            <a:extLst>
              <a:ext uri="{FF2B5EF4-FFF2-40B4-BE49-F238E27FC236}">
                <a16:creationId xmlns:a16="http://schemas.microsoft.com/office/drawing/2014/main" id="{0A72291A-696E-14FF-6A17-B600DC6F2E04}"/>
              </a:ext>
            </a:extLst>
          </p:cNvPr>
          <p:cNvSpPr>
            <a:spLocks noGrp="1"/>
          </p:cNvSpPr>
          <p:nvPr>
            <p:ph type="sldNum" sz="quarter" idx="12"/>
          </p:nvPr>
        </p:nvSpPr>
        <p:spPr/>
        <p:txBody>
          <a:bodyPr/>
          <a:lstStyle/>
          <a:p>
            <a:fld id="{310B25F3-BAA0-2E4D-B660-27975D2E3199}" type="slidenum">
              <a:rPr lang="en-US" smtClean="0"/>
              <a:t>21</a:t>
            </a:fld>
            <a:endParaRPr lang="en-US"/>
          </a:p>
        </p:txBody>
      </p:sp>
    </p:spTree>
    <p:extLst>
      <p:ext uri="{BB962C8B-B14F-4D97-AF65-F5344CB8AC3E}">
        <p14:creationId xmlns:p14="http://schemas.microsoft.com/office/powerpoint/2010/main" val="1250245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635C6E-9D8C-FE44-A924-B5D4D2EE553A}"/>
              </a:ext>
            </a:extLst>
          </p:cNvPr>
          <p:cNvSpPr txBox="1">
            <a:spLocks/>
          </p:cNvSpPr>
          <p:nvPr/>
        </p:nvSpPr>
        <p:spPr>
          <a:xfrm>
            <a:off x="838200" y="58058"/>
            <a:ext cx="10515600" cy="72490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Frequency of occurrence day 4 forecasts</a:t>
            </a:r>
          </a:p>
        </p:txBody>
      </p:sp>
      <p:sp>
        <p:nvSpPr>
          <p:cNvPr id="15" name="TextBox 14">
            <a:extLst>
              <a:ext uri="{FF2B5EF4-FFF2-40B4-BE49-F238E27FC236}">
                <a16:creationId xmlns:a16="http://schemas.microsoft.com/office/drawing/2014/main" id="{953914D2-E242-B249-9AF8-2C26C3150BB4}"/>
              </a:ext>
            </a:extLst>
          </p:cNvPr>
          <p:cNvSpPr txBox="1"/>
          <p:nvPr/>
        </p:nvSpPr>
        <p:spPr>
          <a:xfrm>
            <a:off x="43010" y="2243326"/>
            <a:ext cx="2547477" cy="3139321"/>
          </a:xfrm>
          <a:prstGeom prst="rect">
            <a:avLst/>
          </a:prstGeom>
          <a:noFill/>
        </p:spPr>
        <p:txBody>
          <a:bodyPr wrap="square">
            <a:spAutoFit/>
          </a:bodyPr>
          <a:lstStyle/>
          <a:p>
            <a:r>
              <a:rPr lang="en-US" dirty="0"/>
              <a:t>2 October 2020 – 1 April 2022</a:t>
            </a:r>
          </a:p>
          <a:p>
            <a:endParaRPr lang="en-US" dirty="0"/>
          </a:p>
          <a:p>
            <a:r>
              <a:rPr lang="en-US" dirty="0"/>
              <a:t>FV3-GEFS became operational October 2020</a:t>
            </a:r>
          </a:p>
          <a:p>
            <a:endParaRPr lang="en-US" dirty="0"/>
          </a:p>
          <a:p>
            <a:r>
              <a:rPr lang="en-US" dirty="0"/>
              <a:t>While trained on reforecast dataset, </a:t>
            </a:r>
            <a:r>
              <a:rPr lang="en-US" dirty="0" err="1"/>
              <a:t>realtime</a:t>
            </a:r>
            <a:r>
              <a:rPr lang="en-US" dirty="0"/>
              <a:t> forecasts made with operational GEFS</a:t>
            </a:r>
          </a:p>
        </p:txBody>
      </p:sp>
      <p:pic>
        <p:nvPicPr>
          <p:cNvPr id="4" name="Picture 3">
            <a:extLst>
              <a:ext uri="{FF2B5EF4-FFF2-40B4-BE49-F238E27FC236}">
                <a16:creationId xmlns:a16="http://schemas.microsoft.com/office/drawing/2014/main" id="{E007678C-FC62-441C-8C45-D6D4FA87096C}"/>
              </a:ext>
            </a:extLst>
          </p:cNvPr>
          <p:cNvPicPr>
            <a:picLocks noChangeAspect="1"/>
          </p:cNvPicPr>
          <p:nvPr/>
        </p:nvPicPr>
        <p:blipFill rotWithShape="1">
          <a:blip r:embed="rId2"/>
          <a:srcRect b="49945"/>
          <a:stretch/>
        </p:blipFill>
        <p:spPr>
          <a:xfrm>
            <a:off x="2727852" y="782961"/>
            <a:ext cx="8488584" cy="5602850"/>
          </a:xfrm>
          <a:prstGeom prst="rect">
            <a:avLst/>
          </a:prstGeom>
        </p:spPr>
      </p:pic>
      <p:pic>
        <p:nvPicPr>
          <p:cNvPr id="6" name="Picture 5">
            <a:extLst>
              <a:ext uri="{FF2B5EF4-FFF2-40B4-BE49-F238E27FC236}">
                <a16:creationId xmlns:a16="http://schemas.microsoft.com/office/drawing/2014/main" id="{0FB86662-2A7B-13E9-6758-6A9CED059053}"/>
              </a:ext>
            </a:extLst>
          </p:cNvPr>
          <p:cNvPicPr>
            <a:picLocks noChangeAspect="1"/>
          </p:cNvPicPr>
          <p:nvPr/>
        </p:nvPicPr>
        <p:blipFill rotWithShape="1">
          <a:blip r:embed="rId3"/>
          <a:srcRect t="95720"/>
          <a:stretch/>
        </p:blipFill>
        <p:spPr>
          <a:xfrm>
            <a:off x="2727852" y="6338955"/>
            <a:ext cx="8488584" cy="479045"/>
          </a:xfrm>
          <a:prstGeom prst="rect">
            <a:avLst/>
          </a:prstGeom>
        </p:spPr>
      </p:pic>
      <p:sp>
        <p:nvSpPr>
          <p:cNvPr id="16" name="TextBox 15">
            <a:extLst>
              <a:ext uri="{FF2B5EF4-FFF2-40B4-BE49-F238E27FC236}">
                <a16:creationId xmlns:a16="http://schemas.microsoft.com/office/drawing/2014/main" id="{68DE4C66-562E-5B43-9506-C096DEDEF766}"/>
              </a:ext>
            </a:extLst>
          </p:cNvPr>
          <p:cNvSpPr txBox="1"/>
          <p:nvPr/>
        </p:nvSpPr>
        <p:spPr>
          <a:xfrm>
            <a:off x="10574240" y="6541001"/>
            <a:ext cx="1594026" cy="276999"/>
          </a:xfrm>
          <a:prstGeom prst="rect">
            <a:avLst/>
          </a:prstGeom>
          <a:noFill/>
        </p:spPr>
        <p:txBody>
          <a:bodyPr wrap="none" rtlCol="0">
            <a:spAutoFit/>
          </a:bodyPr>
          <a:lstStyle/>
          <a:p>
            <a:r>
              <a:rPr lang="en-US" sz="1200" dirty="0">
                <a:solidFill>
                  <a:schemeClr val="accent3"/>
                </a:solidFill>
              </a:rPr>
              <a:t>Hill et al. 2022, in prep</a:t>
            </a:r>
          </a:p>
        </p:txBody>
      </p:sp>
      <p:sp>
        <p:nvSpPr>
          <p:cNvPr id="18" name="Slide Number Placeholder 17">
            <a:extLst>
              <a:ext uri="{FF2B5EF4-FFF2-40B4-BE49-F238E27FC236}">
                <a16:creationId xmlns:a16="http://schemas.microsoft.com/office/drawing/2014/main" id="{8D9A4BB4-754F-4432-C93C-EA93ECB5F909}"/>
              </a:ext>
            </a:extLst>
          </p:cNvPr>
          <p:cNvSpPr>
            <a:spLocks noGrp="1"/>
          </p:cNvSpPr>
          <p:nvPr>
            <p:ph type="sldNum" sz="quarter" idx="12"/>
          </p:nvPr>
        </p:nvSpPr>
        <p:spPr/>
        <p:txBody>
          <a:bodyPr/>
          <a:lstStyle/>
          <a:p>
            <a:fld id="{310B25F3-BAA0-2E4D-B660-27975D2E3199}" type="slidenum">
              <a:rPr lang="en-US" smtClean="0"/>
              <a:t>22</a:t>
            </a:fld>
            <a:endParaRPr lang="en-US"/>
          </a:p>
        </p:txBody>
      </p:sp>
    </p:spTree>
    <p:extLst>
      <p:ext uri="{BB962C8B-B14F-4D97-AF65-F5344CB8AC3E}">
        <p14:creationId xmlns:p14="http://schemas.microsoft.com/office/powerpoint/2010/main" val="4275806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547D9-F732-6988-950B-35B3BEFFE4F8}"/>
              </a:ext>
            </a:extLst>
          </p:cNvPr>
          <p:cNvPicPr>
            <a:picLocks noChangeAspect="1"/>
          </p:cNvPicPr>
          <p:nvPr/>
        </p:nvPicPr>
        <p:blipFill>
          <a:blip r:embed="rId2"/>
          <a:stretch>
            <a:fillRect/>
          </a:stretch>
        </p:blipFill>
        <p:spPr>
          <a:xfrm>
            <a:off x="1409700" y="1272401"/>
            <a:ext cx="9372600" cy="5308600"/>
          </a:xfrm>
          <a:prstGeom prst="rect">
            <a:avLst/>
          </a:prstGeom>
        </p:spPr>
      </p:pic>
      <p:sp>
        <p:nvSpPr>
          <p:cNvPr id="7" name="Title 1">
            <a:extLst>
              <a:ext uri="{FF2B5EF4-FFF2-40B4-BE49-F238E27FC236}">
                <a16:creationId xmlns:a16="http://schemas.microsoft.com/office/drawing/2014/main" id="{2D3CD9C4-8F58-A352-708F-909D18527145}"/>
              </a:ext>
            </a:extLst>
          </p:cNvPr>
          <p:cNvSpPr txBox="1">
            <a:spLocks/>
          </p:cNvSpPr>
          <p:nvPr/>
        </p:nvSpPr>
        <p:spPr>
          <a:xfrm>
            <a:off x="838200" y="58058"/>
            <a:ext cx="10515600" cy="72490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Seasonal Frequency of SPC and CSU-MLP</a:t>
            </a:r>
          </a:p>
        </p:txBody>
      </p:sp>
      <p:sp>
        <p:nvSpPr>
          <p:cNvPr id="8" name="TextBox 7">
            <a:extLst>
              <a:ext uri="{FF2B5EF4-FFF2-40B4-BE49-F238E27FC236}">
                <a16:creationId xmlns:a16="http://schemas.microsoft.com/office/drawing/2014/main" id="{FD6F50D4-75F6-A3F7-1798-AE2579641C4D}"/>
              </a:ext>
            </a:extLst>
          </p:cNvPr>
          <p:cNvSpPr txBox="1"/>
          <p:nvPr/>
        </p:nvSpPr>
        <p:spPr>
          <a:xfrm>
            <a:off x="10597974" y="6581001"/>
            <a:ext cx="1594026" cy="276999"/>
          </a:xfrm>
          <a:prstGeom prst="rect">
            <a:avLst/>
          </a:prstGeom>
          <a:noFill/>
        </p:spPr>
        <p:txBody>
          <a:bodyPr wrap="none" rtlCol="0">
            <a:spAutoFit/>
          </a:bodyPr>
          <a:lstStyle/>
          <a:p>
            <a:r>
              <a:rPr lang="en-US" sz="1200" dirty="0">
                <a:solidFill>
                  <a:schemeClr val="accent3"/>
                </a:solidFill>
              </a:rPr>
              <a:t>Hill et al. 2022, in prep</a:t>
            </a:r>
          </a:p>
        </p:txBody>
      </p:sp>
      <p:sp>
        <p:nvSpPr>
          <p:cNvPr id="11" name="Slide Number Placeholder 10">
            <a:extLst>
              <a:ext uri="{FF2B5EF4-FFF2-40B4-BE49-F238E27FC236}">
                <a16:creationId xmlns:a16="http://schemas.microsoft.com/office/drawing/2014/main" id="{D64D08BF-B1CE-ED2D-3DF7-E609F27D4B34}"/>
              </a:ext>
            </a:extLst>
          </p:cNvPr>
          <p:cNvSpPr>
            <a:spLocks noGrp="1"/>
          </p:cNvSpPr>
          <p:nvPr>
            <p:ph type="sldNum" sz="quarter" idx="12"/>
          </p:nvPr>
        </p:nvSpPr>
        <p:spPr/>
        <p:txBody>
          <a:bodyPr/>
          <a:lstStyle/>
          <a:p>
            <a:fld id="{310B25F3-BAA0-2E4D-B660-27975D2E3199}" type="slidenum">
              <a:rPr lang="en-US" smtClean="0"/>
              <a:t>23</a:t>
            </a:fld>
            <a:endParaRPr lang="en-US"/>
          </a:p>
        </p:txBody>
      </p:sp>
    </p:spTree>
    <p:extLst>
      <p:ext uri="{BB962C8B-B14F-4D97-AF65-F5344CB8AC3E}">
        <p14:creationId xmlns:p14="http://schemas.microsoft.com/office/powerpoint/2010/main" val="836691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013E-9032-D64E-B8F8-9148A239E1CF}"/>
              </a:ext>
            </a:extLst>
          </p:cNvPr>
          <p:cNvSpPr>
            <a:spLocks noGrp="1"/>
          </p:cNvSpPr>
          <p:nvPr>
            <p:ph type="title"/>
          </p:nvPr>
        </p:nvSpPr>
        <p:spPr/>
        <p:txBody>
          <a:bodyPr/>
          <a:lstStyle/>
          <a:p>
            <a:r>
              <a:rPr lang="en-US" dirty="0"/>
              <a:t>Forecast Skill</a:t>
            </a:r>
          </a:p>
        </p:txBody>
      </p:sp>
      <p:sp>
        <p:nvSpPr>
          <p:cNvPr id="7" name="Content Placeholder 6">
            <a:extLst>
              <a:ext uri="{FF2B5EF4-FFF2-40B4-BE49-F238E27FC236}">
                <a16:creationId xmlns:a16="http://schemas.microsoft.com/office/drawing/2014/main" id="{4EC78A62-F259-8A45-912D-294C8C9D7192}"/>
              </a:ext>
            </a:extLst>
          </p:cNvPr>
          <p:cNvSpPr>
            <a:spLocks noGrp="1"/>
          </p:cNvSpPr>
          <p:nvPr>
            <p:ph idx="1"/>
          </p:nvPr>
        </p:nvSpPr>
        <p:spPr>
          <a:xfrm>
            <a:off x="838200" y="5185611"/>
            <a:ext cx="10515600" cy="991352"/>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0" name="TextBox 9">
            <a:extLst>
              <a:ext uri="{FF2B5EF4-FFF2-40B4-BE49-F238E27FC236}">
                <a16:creationId xmlns:a16="http://schemas.microsoft.com/office/drawing/2014/main" id="{1FAB5EA6-BD0F-6347-9BD1-8A05444D9BCD}"/>
              </a:ext>
            </a:extLst>
          </p:cNvPr>
          <p:cNvSpPr txBox="1"/>
          <p:nvPr/>
        </p:nvSpPr>
        <p:spPr>
          <a:xfrm flipH="1">
            <a:off x="1369718" y="5419768"/>
            <a:ext cx="9452564" cy="1021556"/>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a:t>Forecast skill extends (reasonably) out to day 6 for the CSU system</a:t>
            </a:r>
          </a:p>
          <a:p>
            <a:pPr marL="285750" indent="-285750">
              <a:buFont typeface="Arial" panose="020B0604020202020204" pitchFamily="34" charset="0"/>
              <a:buChar char="•"/>
            </a:pPr>
            <a:r>
              <a:rPr lang="en-US" dirty="0"/>
              <a:t>Forecast resolution (ROC area) naturally decreases with decreasing lead time; significant portion of resolution (and skill) comes from low-probability contours</a:t>
            </a:r>
          </a:p>
        </p:txBody>
      </p:sp>
      <p:sp>
        <p:nvSpPr>
          <p:cNvPr id="11" name="TextBox 10">
            <a:extLst>
              <a:ext uri="{FF2B5EF4-FFF2-40B4-BE49-F238E27FC236}">
                <a16:creationId xmlns:a16="http://schemas.microsoft.com/office/drawing/2014/main" id="{A896C9F8-68DB-3E47-AA84-05B67BCA7511}"/>
              </a:ext>
            </a:extLst>
          </p:cNvPr>
          <p:cNvSpPr txBox="1"/>
          <p:nvPr/>
        </p:nvSpPr>
        <p:spPr>
          <a:xfrm>
            <a:off x="7720422" y="365125"/>
            <a:ext cx="3633378" cy="369332"/>
          </a:xfrm>
          <a:prstGeom prst="rect">
            <a:avLst/>
          </a:prstGeom>
          <a:noFill/>
          <a:ln>
            <a:solidFill>
              <a:schemeClr val="tx1"/>
            </a:solidFill>
          </a:ln>
        </p:spPr>
        <p:txBody>
          <a:bodyPr wrap="square" rtlCol="0">
            <a:spAutoFit/>
          </a:bodyPr>
          <a:lstStyle/>
          <a:p>
            <a:r>
              <a:rPr lang="en-US" dirty="0"/>
              <a:t>Uses 5, </a:t>
            </a:r>
            <a:r>
              <a:rPr lang="en-US" dirty="0">
                <a:solidFill>
                  <a:srgbClr val="FF0000"/>
                </a:solidFill>
              </a:rPr>
              <a:t>15</a:t>
            </a:r>
            <a:r>
              <a:rPr lang="en-US" dirty="0"/>
              <a:t>, and </a:t>
            </a:r>
            <a:r>
              <a:rPr lang="en-US" dirty="0">
                <a:solidFill>
                  <a:srgbClr val="FF0000"/>
                </a:solidFill>
              </a:rPr>
              <a:t>30 </a:t>
            </a:r>
            <a:r>
              <a:rPr lang="en-US" dirty="0"/>
              <a:t>contours</a:t>
            </a:r>
          </a:p>
        </p:txBody>
      </p:sp>
      <p:sp>
        <p:nvSpPr>
          <p:cNvPr id="12" name="TextBox 11">
            <a:extLst>
              <a:ext uri="{FF2B5EF4-FFF2-40B4-BE49-F238E27FC236}">
                <a16:creationId xmlns:a16="http://schemas.microsoft.com/office/drawing/2014/main" id="{48B83451-3DB0-014D-9FDA-290F90A147A0}"/>
              </a:ext>
            </a:extLst>
          </p:cNvPr>
          <p:cNvSpPr txBox="1"/>
          <p:nvPr/>
        </p:nvSpPr>
        <p:spPr>
          <a:xfrm>
            <a:off x="10419423" y="6541001"/>
            <a:ext cx="1594026" cy="276999"/>
          </a:xfrm>
          <a:prstGeom prst="rect">
            <a:avLst/>
          </a:prstGeom>
          <a:noFill/>
        </p:spPr>
        <p:txBody>
          <a:bodyPr wrap="none" rtlCol="0">
            <a:spAutoFit/>
          </a:bodyPr>
          <a:lstStyle/>
          <a:p>
            <a:r>
              <a:rPr lang="en-US" sz="1200" dirty="0">
                <a:solidFill>
                  <a:schemeClr val="accent3"/>
                </a:solidFill>
              </a:rPr>
              <a:t>Hill et al. 2022, in prep</a:t>
            </a:r>
          </a:p>
        </p:txBody>
      </p:sp>
      <p:sp>
        <p:nvSpPr>
          <p:cNvPr id="3" name="TextBox 2">
            <a:extLst>
              <a:ext uri="{FF2B5EF4-FFF2-40B4-BE49-F238E27FC236}">
                <a16:creationId xmlns:a16="http://schemas.microsoft.com/office/drawing/2014/main" id="{1A9255B0-45EB-BF48-AA31-8800B28125AA}"/>
              </a:ext>
            </a:extLst>
          </p:cNvPr>
          <p:cNvSpPr txBox="1"/>
          <p:nvPr/>
        </p:nvSpPr>
        <p:spPr>
          <a:xfrm>
            <a:off x="252248" y="1376855"/>
            <a:ext cx="1387366" cy="369332"/>
          </a:xfrm>
          <a:prstGeom prst="rect">
            <a:avLst/>
          </a:prstGeom>
          <a:noFill/>
        </p:spPr>
        <p:txBody>
          <a:bodyPr wrap="square" rtlCol="0">
            <a:spAutoFit/>
          </a:bodyPr>
          <a:lstStyle/>
          <a:p>
            <a:r>
              <a:rPr lang="en-US" dirty="0"/>
              <a:t>Day 3: 0.09</a:t>
            </a:r>
          </a:p>
        </p:txBody>
      </p:sp>
      <p:pic>
        <p:nvPicPr>
          <p:cNvPr id="14" name="Picture 13">
            <a:extLst>
              <a:ext uri="{FF2B5EF4-FFF2-40B4-BE49-F238E27FC236}">
                <a16:creationId xmlns:a16="http://schemas.microsoft.com/office/drawing/2014/main" id="{053940E2-CA28-6A8C-1499-1BDEEBA5D9F7}"/>
              </a:ext>
            </a:extLst>
          </p:cNvPr>
          <p:cNvPicPr>
            <a:picLocks noChangeAspect="1"/>
          </p:cNvPicPr>
          <p:nvPr/>
        </p:nvPicPr>
        <p:blipFill>
          <a:blip r:embed="rId2"/>
          <a:stretch>
            <a:fillRect/>
          </a:stretch>
        </p:blipFill>
        <p:spPr>
          <a:xfrm>
            <a:off x="1369718" y="1950260"/>
            <a:ext cx="8958832" cy="3352429"/>
          </a:xfrm>
          <a:prstGeom prst="rect">
            <a:avLst/>
          </a:prstGeom>
        </p:spPr>
      </p:pic>
      <p:cxnSp>
        <p:nvCxnSpPr>
          <p:cNvPr id="5" name="Straight Arrow Connector 4">
            <a:extLst>
              <a:ext uri="{FF2B5EF4-FFF2-40B4-BE49-F238E27FC236}">
                <a16:creationId xmlns:a16="http://schemas.microsoft.com/office/drawing/2014/main" id="{45261C27-1525-FE45-8C03-0983B8E7940D}"/>
              </a:ext>
            </a:extLst>
          </p:cNvPr>
          <p:cNvCxnSpPr>
            <a:cxnSpLocks/>
          </p:cNvCxnSpPr>
          <p:nvPr/>
        </p:nvCxnSpPr>
        <p:spPr>
          <a:xfrm flipH="1">
            <a:off x="7481577" y="964401"/>
            <a:ext cx="477690" cy="192088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8" name="Slide Number Placeholder 17">
            <a:extLst>
              <a:ext uri="{FF2B5EF4-FFF2-40B4-BE49-F238E27FC236}">
                <a16:creationId xmlns:a16="http://schemas.microsoft.com/office/drawing/2014/main" id="{EC6851FE-AE05-CF75-D581-6ECC37B06BA4}"/>
              </a:ext>
            </a:extLst>
          </p:cNvPr>
          <p:cNvSpPr>
            <a:spLocks noGrp="1"/>
          </p:cNvSpPr>
          <p:nvPr>
            <p:ph type="sldNum" sz="quarter" idx="12"/>
          </p:nvPr>
        </p:nvSpPr>
        <p:spPr/>
        <p:txBody>
          <a:bodyPr/>
          <a:lstStyle/>
          <a:p>
            <a:fld id="{310B25F3-BAA0-2E4D-B660-27975D2E3199}" type="slidenum">
              <a:rPr lang="en-US" smtClean="0"/>
              <a:t>24</a:t>
            </a:fld>
            <a:endParaRPr lang="en-US"/>
          </a:p>
        </p:txBody>
      </p:sp>
    </p:spTree>
    <p:extLst>
      <p:ext uri="{BB962C8B-B14F-4D97-AF65-F5344CB8AC3E}">
        <p14:creationId xmlns:p14="http://schemas.microsoft.com/office/powerpoint/2010/main" val="4052386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C816D4-E60E-B29B-F5CE-9B7C004E7620}"/>
              </a:ext>
            </a:extLst>
          </p:cNvPr>
          <p:cNvPicPr>
            <a:picLocks noChangeAspect="1"/>
          </p:cNvPicPr>
          <p:nvPr/>
        </p:nvPicPr>
        <p:blipFill>
          <a:blip r:embed="rId2"/>
          <a:stretch>
            <a:fillRect/>
          </a:stretch>
        </p:blipFill>
        <p:spPr>
          <a:xfrm>
            <a:off x="5754289" y="0"/>
            <a:ext cx="6199802" cy="6858000"/>
          </a:xfrm>
          <a:prstGeom prst="rect">
            <a:avLst/>
          </a:prstGeom>
        </p:spPr>
      </p:pic>
      <p:sp>
        <p:nvSpPr>
          <p:cNvPr id="4" name="Title 1">
            <a:extLst>
              <a:ext uri="{FF2B5EF4-FFF2-40B4-BE49-F238E27FC236}">
                <a16:creationId xmlns:a16="http://schemas.microsoft.com/office/drawing/2014/main" id="{BD3D51AB-B4FD-332E-7EBC-DA123115020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Spatial Forecast Skill</a:t>
            </a:r>
          </a:p>
        </p:txBody>
      </p:sp>
      <p:sp>
        <p:nvSpPr>
          <p:cNvPr id="5" name="TextBox 4">
            <a:extLst>
              <a:ext uri="{FF2B5EF4-FFF2-40B4-BE49-F238E27FC236}">
                <a16:creationId xmlns:a16="http://schemas.microsoft.com/office/drawing/2014/main" id="{A9902176-3E19-5DA0-5D46-FEE0C56EA9D8}"/>
              </a:ext>
            </a:extLst>
          </p:cNvPr>
          <p:cNvSpPr txBox="1"/>
          <p:nvPr/>
        </p:nvSpPr>
        <p:spPr>
          <a:xfrm flipH="1">
            <a:off x="402116" y="1690688"/>
            <a:ext cx="4751882" cy="4188381"/>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2400" dirty="0"/>
              <a:t>SPC forecasters are conservative, CSU-MLP is not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Slightly positive skill across most of CONUS east of Rockies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Negative RF skill where no reports exist in the verification period</a:t>
            </a:r>
          </a:p>
          <a:p>
            <a:pPr marL="285750" indent="-285750">
              <a:buFont typeface="Arial" panose="020B0604020202020204" pitchFamily="34" charset="0"/>
              <a:buChar char="•"/>
            </a:pPr>
            <a:endParaRPr lang="en-US" sz="2400" dirty="0"/>
          </a:p>
        </p:txBody>
      </p:sp>
      <p:sp>
        <p:nvSpPr>
          <p:cNvPr id="11" name="Slide Number Placeholder 10">
            <a:extLst>
              <a:ext uri="{FF2B5EF4-FFF2-40B4-BE49-F238E27FC236}">
                <a16:creationId xmlns:a16="http://schemas.microsoft.com/office/drawing/2014/main" id="{9D328591-2D4D-A7A6-D7A0-7BF4B73FB8F3}"/>
              </a:ext>
            </a:extLst>
          </p:cNvPr>
          <p:cNvSpPr>
            <a:spLocks noGrp="1"/>
          </p:cNvSpPr>
          <p:nvPr>
            <p:ph type="sldNum" sz="quarter" idx="12"/>
          </p:nvPr>
        </p:nvSpPr>
        <p:spPr/>
        <p:txBody>
          <a:bodyPr/>
          <a:lstStyle/>
          <a:p>
            <a:fld id="{310B25F3-BAA0-2E4D-B660-27975D2E3199}" type="slidenum">
              <a:rPr lang="en-US" smtClean="0"/>
              <a:t>25</a:t>
            </a:fld>
            <a:endParaRPr lang="en-US"/>
          </a:p>
        </p:txBody>
      </p:sp>
    </p:spTree>
    <p:extLst>
      <p:ext uri="{BB962C8B-B14F-4D97-AF65-F5344CB8AC3E}">
        <p14:creationId xmlns:p14="http://schemas.microsoft.com/office/powerpoint/2010/main" val="2593911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C816D4-E60E-B29B-F5CE-9B7C004E7620}"/>
              </a:ext>
            </a:extLst>
          </p:cNvPr>
          <p:cNvPicPr>
            <a:picLocks noChangeAspect="1"/>
          </p:cNvPicPr>
          <p:nvPr/>
        </p:nvPicPr>
        <p:blipFill rotWithShape="1">
          <a:blip r:embed="rId2"/>
          <a:srcRect t="67604" r="47407"/>
          <a:stretch/>
        </p:blipFill>
        <p:spPr>
          <a:xfrm>
            <a:off x="6579789" y="304800"/>
            <a:ext cx="4491596" cy="3060503"/>
          </a:xfrm>
          <a:prstGeom prst="rect">
            <a:avLst/>
          </a:prstGeom>
        </p:spPr>
      </p:pic>
      <p:sp>
        <p:nvSpPr>
          <p:cNvPr id="4" name="Title 1">
            <a:extLst>
              <a:ext uri="{FF2B5EF4-FFF2-40B4-BE49-F238E27FC236}">
                <a16:creationId xmlns:a16="http://schemas.microsoft.com/office/drawing/2014/main" id="{BD3D51AB-B4FD-332E-7EBC-DA123115020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Spatial Forecast Skill</a:t>
            </a:r>
          </a:p>
        </p:txBody>
      </p:sp>
      <p:sp>
        <p:nvSpPr>
          <p:cNvPr id="5" name="TextBox 4">
            <a:extLst>
              <a:ext uri="{FF2B5EF4-FFF2-40B4-BE49-F238E27FC236}">
                <a16:creationId xmlns:a16="http://schemas.microsoft.com/office/drawing/2014/main" id="{A9902176-3E19-5DA0-5D46-FEE0C56EA9D8}"/>
              </a:ext>
            </a:extLst>
          </p:cNvPr>
          <p:cNvSpPr txBox="1"/>
          <p:nvPr/>
        </p:nvSpPr>
        <p:spPr>
          <a:xfrm flipH="1">
            <a:off x="402116" y="1690688"/>
            <a:ext cx="4751882" cy="4188381"/>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2400" dirty="0"/>
              <a:t>SPC forecasters are conservative, CSU-MLP is not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Slightly positive skill across most of CONUS east of Rockies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Negative RF skill where fewer reports exist in the verification period </a:t>
            </a:r>
            <a:r>
              <a:rPr lang="en-US" sz="2400" dirty="0">
                <a:sym typeface="Wingdings" pitchFamily="2" charset="2"/>
              </a:rPr>
              <a:t> </a:t>
            </a:r>
            <a:r>
              <a:rPr lang="en-US" sz="2400" dirty="0" err="1">
                <a:sym typeface="Wingdings" pitchFamily="2" charset="2"/>
              </a:rPr>
              <a:t>overforecasting</a:t>
            </a:r>
            <a:r>
              <a:rPr lang="en-US" sz="2400" dirty="0">
                <a:sym typeface="Wingdings" pitchFamily="2" charset="2"/>
              </a:rPr>
              <a:t>?</a:t>
            </a:r>
            <a:endParaRPr lang="en-US" sz="2400" dirty="0"/>
          </a:p>
          <a:p>
            <a:pPr marL="285750" indent="-285750">
              <a:buFont typeface="Arial" panose="020B0604020202020204" pitchFamily="34" charset="0"/>
              <a:buChar char="•"/>
            </a:pPr>
            <a:endParaRPr lang="en-US" sz="2400" dirty="0"/>
          </a:p>
        </p:txBody>
      </p:sp>
      <p:pic>
        <p:nvPicPr>
          <p:cNvPr id="8" name="Picture 7">
            <a:extLst>
              <a:ext uri="{FF2B5EF4-FFF2-40B4-BE49-F238E27FC236}">
                <a16:creationId xmlns:a16="http://schemas.microsoft.com/office/drawing/2014/main" id="{E738E497-2442-73DC-66DD-38776357B27F}"/>
              </a:ext>
            </a:extLst>
          </p:cNvPr>
          <p:cNvPicPr>
            <a:picLocks noChangeAspect="1"/>
          </p:cNvPicPr>
          <p:nvPr/>
        </p:nvPicPr>
        <p:blipFill rotWithShape="1">
          <a:blip r:embed="rId3"/>
          <a:srcRect l="49920" t="49526"/>
          <a:stretch/>
        </p:blipFill>
        <p:spPr>
          <a:xfrm>
            <a:off x="6963806" y="3365303"/>
            <a:ext cx="4033381" cy="3048873"/>
          </a:xfrm>
          <a:prstGeom prst="rect">
            <a:avLst/>
          </a:prstGeom>
        </p:spPr>
      </p:pic>
      <p:cxnSp>
        <p:nvCxnSpPr>
          <p:cNvPr id="6" name="Straight Arrow Connector 5">
            <a:extLst>
              <a:ext uri="{FF2B5EF4-FFF2-40B4-BE49-F238E27FC236}">
                <a16:creationId xmlns:a16="http://schemas.microsoft.com/office/drawing/2014/main" id="{5F9FB498-1900-8CFE-8F78-07CF0E501104}"/>
              </a:ext>
            </a:extLst>
          </p:cNvPr>
          <p:cNvCxnSpPr>
            <a:cxnSpLocks/>
          </p:cNvCxnSpPr>
          <p:nvPr/>
        </p:nvCxnSpPr>
        <p:spPr>
          <a:xfrm flipV="1">
            <a:off x="9601200" y="2133600"/>
            <a:ext cx="0" cy="27561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F5720C8-1B37-C97F-6D07-29B9CD186EFF}"/>
              </a:ext>
            </a:extLst>
          </p:cNvPr>
          <p:cNvCxnSpPr>
            <a:cxnSpLocks/>
          </p:cNvCxnSpPr>
          <p:nvPr/>
        </p:nvCxnSpPr>
        <p:spPr>
          <a:xfrm flipV="1">
            <a:off x="9220200" y="1028739"/>
            <a:ext cx="0" cy="27561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9F3877C1-36F4-0554-E80B-1760CF5120EC}"/>
              </a:ext>
            </a:extLst>
          </p:cNvPr>
          <p:cNvSpPr>
            <a:spLocks noGrp="1"/>
          </p:cNvSpPr>
          <p:nvPr>
            <p:ph type="sldNum" sz="quarter" idx="12"/>
          </p:nvPr>
        </p:nvSpPr>
        <p:spPr/>
        <p:txBody>
          <a:bodyPr/>
          <a:lstStyle/>
          <a:p>
            <a:fld id="{310B25F3-BAA0-2E4D-B660-27975D2E3199}" type="slidenum">
              <a:rPr lang="en-US" smtClean="0"/>
              <a:t>26</a:t>
            </a:fld>
            <a:endParaRPr lang="en-US"/>
          </a:p>
        </p:txBody>
      </p:sp>
    </p:spTree>
    <p:extLst>
      <p:ext uri="{BB962C8B-B14F-4D97-AF65-F5344CB8AC3E}">
        <p14:creationId xmlns:p14="http://schemas.microsoft.com/office/powerpoint/2010/main" val="107878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99C767-855B-45E1-9A02-8D0B32D74A8F}"/>
              </a:ext>
            </a:extLst>
          </p:cNvPr>
          <p:cNvPicPr>
            <a:picLocks noChangeAspect="1"/>
          </p:cNvPicPr>
          <p:nvPr/>
        </p:nvPicPr>
        <p:blipFill rotWithShape="1">
          <a:blip r:embed="rId2"/>
          <a:srcRect b="50484"/>
          <a:stretch/>
        </p:blipFill>
        <p:spPr>
          <a:xfrm>
            <a:off x="670810" y="1683105"/>
            <a:ext cx="5265295" cy="3920199"/>
          </a:xfrm>
          <a:prstGeom prst="rect">
            <a:avLst/>
          </a:prstGeom>
        </p:spPr>
      </p:pic>
      <p:pic>
        <p:nvPicPr>
          <p:cNvPr id="4" name="Picture 3">
            <a:extLst>
              <a:ext uri="{FF2B5EF4-FFF2-40B4-BE49-F238E27FC236}">
                <a16:creationId xmlns:a16="http://schemas.microsoft.com/office/drawing/2014/main" id="{62DE004C-3F9D-BC2A-F7C4-48F841D73809}"/>
              </a:ext>
            </a:extLst>
          </p:cNvPr>
          <p:cNvPicPr>
            <a:picLocks noChangeAspect="1"/>
          </p:cNvPicPr>
          <p:nvPr/>
        </p:nvPicPr>
        <p:blipFill rotWithShape="1">
          <a:blip r:embed="rId3"/>
          <a:srcRect t="49516"/>
          <a:stretch/>
        </p:blipFill>
        <p:spPr>
          <a:xfrm>
            <a:off x="6255897" y="1683105"/>
            <a:ext cx="5265295" cy="3996820"/>
          </a:xfrm>
          <a:prstGeom prst="rect">
            <a:avLst/>
          </a:prstGeom>
        </p:spPr>
      </p:pic>
      <p:sp>
        <p:nvSpPr>
          <p:cNvPr id="5" name="Title 1">
            <a:extLst>
              <a:ext uri="{FF2B5EF4-FFF2-40B4-BE49-F238E27FC236}">
                <a16:creationId xmlns:a16="http://schemas.microsoft.com/office/drawing/2014/main" id="{CB6A614E-9B6D-885C-3BE0-081FA6F480B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Spatial Forecast Skill</a:t>
            </a:r>
          </a:p>
        </p:txBody>
      </p:sp>
      <p:sp>
        <p:nvSpPr>
          <p:cNvPr id="6" name="TextBox 5">
            <a:extLst>
              <a:ext uri="{FF2B5EF4-FFF2-40B4-BE49-F238E27FC236}">
                <a16:creationId xmlns:a16="http://schemas.microsoft.com/office/drawing/2014/main" id="{A9601573-8ECA-FF53-9067-99F4D8F5840B}"/>
              </a:ext>
            </a:extLst>
          </p:cNvPr>
          <p:cNvSpPr txBox="1"/>
          <p:nvPr/>
        </p:nvSpPr>
        <p:spPr>
          <a:xfrm>
            <a:off x="7180776" y="1178075"/>
            <a:ext cx="3633378" cy="369332"/>
          </a:xfrm>
          <a:prstGeom prst="rect">
            <a:avLst/>
          </a:prstGeom>
          <a:noFill/>
          <a:ln>
            <a:solidFill>
              <a:schemeClr val="tx1"/>
            </a:solidFill>
          </a:ln>
        </p:spPr>
        <p:txBody>
          <a:bodyPr wrap="square" rtlCol="0">
            <a:spAutoFit/>
          </a:bodyPr>
          <a:lstStyle/>
          <a:p>
            <a:r>
              <a:rPr lang="en-US" dirty="0"/>
              <a:t>Uses 5, </a:t>
            </a:r>
            <a:r>
              <a:rPr lang="en-US" dirty="0">
                <a:solidFill>
                  <a:srgbClr val="FF0000"/>
                </a:solidFill>
              </a:rPr>
              <a:t>15</a:t>
            </a:r>
            <a:r>
              <a:rPr lang="en-US" dirty="0"/>
              <a:t>, and </a:t>
            </a:r>
            <a:r>
              <a:rPr lang="en-US" dirty="0">
                <a:solidFill>
                  <a:srgbClr val="FF0000"/>
                </a:solidFill>
              </a:rPr>
              <a:t>30 </a:t>
            </a:r>
            <a:r>
              <a:rPr lang="en-US" dirty="0"/>
              <a:t>contours</a:t>
            </a:r>
          </a:p>
        </p:txBody>
      </p:sp>
      <p:sp>
        <p:nvSpPr>
          <p:cNvPr id="7" name="TextBox 6">
            <a:extLst>
              <a:ext uri="{FF2B5EF4-FFF2-40B4-BE49-F238E27FC236}">
                <a16:creationId xmlns:a16="http://schemas.microsoft.com/office/drawing/2014/main" id="{F96A14C4-030C-C618-85A9-9557D306359F}"/>
              </a:ext>
            </a:extLst>
          </p:cNvPr>
          <p:cNvSpPr txBox="1"/>
          <p:nvPr/>
        </p:nvSpPr>
        <p:spPr>
          <a:xfrm flipH="1">
            <a:off x="1369718" y="5701248"/>
            <a:ext cx="9452564" cy="1021556"/>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a:t>Lower probability contours improve skill substantially CONUS wide</a:t>
            </a:r>
          </a:p>
          <a:p>
            <a:pPr marL="285750" indent="-285750">
              <a:buFont typeface="Arial" panose="020B0604020202020204" pitchFamily="34" charset="0"/>
              <a:buChar char="•"/>
            </a:pPr>
            <a:r>
              <a:rPr lang="en-US" dirty="0"/>
              <a:t>Lower probabilities are well-calibrated, are a better indicator of severe weather potential in the medium range</a:t>
            </a:r>
          </a:p>
        </p:txBody>
      </p:sp>
      <p:sp>
        <p:nvSpPr>
          <p:cNvPr id="10" name="Slide Number Placeholder 9">
            <a:extLst>
              <a:ext uri="{FF2B5EF4-FFF2-40B4-BE49-F238E27FC236}">
                <a16:creationId xmlns:a16="http://schemas.microsoft.com/office/drawing/2014/main" id="{A26C8B02-DE4B-F538-203C-365947EB4934}"/>
              </a:ext>
            </a:extLst>
          </p:cNvPr>
          <p:cNvSpPr>
            <a:spLocks noGrp="1"/>
          </p:cNvSpPr>
          <p:nvPr>
            <p:ph type="sldNum" sz="quarter" idx="12"/>
          </p:nvPr>
        </p:nvSpPr>
        <p:spPr/>
        <p:txBody>
          <a:bodyPr/>
          <a:lstStyle/>
          <a:p>
            <a:fld id="{310B25F3-BAA0-2E4D-B660-27975D2E3199}" type="slidenum">
              <a:rPr lang="en-US" smtClean="0"/>
              <a:t>27</a:t>
            </a:fld>
            <a:endParaRPr lang="en-US"/>
          </a:p>
        </p:txBody>
      </p:sp>
    </p:spTree>
    <p:extLst>
      <p:ext uri="{BB962C8B-B14F-4D97-AF65-F5344CB8AC3E}">
        <p14:creationId xmlns:p14="http://schemas.microsoft.com/office/powerpoint/2010/main" val="2662592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C069-6F4D-1B46-9224-6DFAB664D069}"/>
              </a:ext>
            </a:extLst>
          </p:cNvPr>
          <p:cNvSpPr>
            <a:spLocks noGrp="1"/>
          </p:cNvSpPr>
          <p:nvPr>
            <p:ph type="title"/>
          </p:nvPr>
        </p:nvSpPr>
        <p:spPr/>
        <p:txBody>
          <a:bodyPr/>
          <a:lstStyle/>
          <a:p>
            <a:r>
              <a:rPr lang="en-US" dirty="0"/>
              <a:t>Still Learning…</a:t>
            </a:r>
          </a:p>
        </p:txBody>
      </p:sp>
      <p:pic>
        <p:nvPicPr>
          <p:cNvPr id="2050" name="Picture 2">
            <a:extLst>
              <a:ext uri="{FF2B5EF4-FFF2-40B4-BE49-F238E27FC236}">
                <a16:creationId xmlns:a16="http://schemas.microsoft.com/office/drawing/2014/main" id="{F52C5FFF-AFEA-9444-B187-807FE85E3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12" y="1690688"/>
            <a:ext cx="5600115" cy="23202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9D7E8BE-A6ED-624A-B92B-DE389047B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515" y="1690688"/>
            <a:ext cx="5600115" cy="23202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8F789C-291B-C640-BA2B-3781680CD94B}"/>
              </a:ext>
            </a:extLst>
          </p:cNvPr>
          <p:cNvSpPr txBox="1"/>
          <p:nvPr/>
        </p:nvSpPr>
        <p:spPr>
          <a:xfrm flipH="1">
            <a:off x="6444576" y="4361017"/>
            <a:ext cx="5295992" cy="1940957"/>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a:t>CSU-MLP RFs seem to benefit from frequently “swinging” at low-probability events (issuing low-probability forecasts)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busts still occur…the “why” is a critical research question </a:t>
            </a:r>
            <a:r>
              <a:rPr lang="en-US" dirty="0">
                <a:sym typeface="Wingdings" pitchFamily="2" charset="2"/>
              </a:rPr>
              <a:t> interpretability metrics</a:t>
            </a:r>
            <a:endParaRPr lang="en-US" dirty="0"/>
          </a:p>
        </p:txBody>
      </p:sp>
      <p:pic>
        <p:nvPicPr>
          <p:cNvPr id="2056" name="Picture 8">
            <a:extLst>
              <a:ext uri="{FF2B5EF4-FFF2-40B4-BE49-F238E27FC236}">
                <a16:creationId xmlns:a16="http://schemas.microsoft.com/office/drawing/2014/main" id="{D939BB0E-9924-A64E-8B3A-EF72592D1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10" y="4010944"/>
            <a:ext cx="5600117" cy="23202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5078E7-2379-E54A-8DD6-96B011AA1AA4}"/>
              </a:ext>
            </a:extLst>
          </p:cNvPr>
          <p:cNvSpPr txBox="1"/>
          <p:nvPr/>
        </p:nvSpPr>
        <p:spPr>
          <a:xfrm>
            <a:off x="2167916" y="4694076"/>
            <a:ext cx="835677" cy="276999"/>
          </a:xfrm>
          <a:prstGeom prst="rect">
            <a:avLst/>
          </a:prstGeom>
          <a:solidFill>
            <a:schemeClr val="bg1"/>
          </a:solidFill>
          <a:ln>
            <a:solidFill>
              <a:schemeClr val="tx1"/>
            </a:solidFill>
          </a:ln>
        </p:spPr>
        <p:txBody>
          <a:bodyPr wrap="square" rtlCol="0">
            <a:spAutoFit/>
          </a:bodyPr>
          <a:lstStyle/>
          <a:p>
            <a:r>
              <a:rPr lang="en-US" sz="1200" dirty="0"/>
              <a:t>BSS: 0.238</a:t>
            </a:r>
          </a:p>
        </p:txBody>
      </p:sp>
      <p:sp>
        <p:nvSpPr>
          <p:cNvPr id="8" name="TextBox 7">
            <a:extLst>
              <a:ext uri="{FF2B5EF4-FFF2-40B4-BE49-F238E27FC236}">
                <a16:creationId xmlns:a16="http://schemas.microsoft.com/office/drawing/2014/main" id="{CC67E453-0A32-564B-8272-AF733D8AFA41}"/>
              </a:ext>
            </a:extLst>
          </p:cNvPr>
          <p:cNvSpPr txBox="1"/>
          <p:nvPr/>
        </p:nvSpPr>
        <p:spPr>
          <a:xfrm>
            <a:off x="4885306" y="4755574"/>
            <a:ext cx="835677" cy="276999"/>
          </a:xfrm>
          <a:prstGeom prst="rect">
            <a:avLst/>
          </a:prstGeom>
          <a:solidFill>
            <a:schemeClr val="bg1"/>
          </a:solidFill>
          <a:ln>
            <a:solidFill>
              <a:schemeClr val="tx1"/>
            </a:solidFill>
          </a:ln>
        </p:spPr>
        <p:txBody>
          <a:bodyPr wrap="square" rtlCol="0">
            <a:spAutoFit/>
          </a:bodyPr>
          <a:lstStyle/>
          <a:p>
            <a:r>
              <a:rPr lang="en-US" sz="1200" dirty="0"/>
              <a:t>BSS: 0.221</a:t>
            </a:r>
          </a:p>
        </p:txBody>
      </p:sp>
      <p:sp>
        <p:nvSpPr>
          <p:cNvPr id="9" name="TextBox 8">
            <a:extLst>
              <a:ext uri="{FF2B5EF4-FFF2-40B4-BE49-F238E27FC236}">
                <a16:creationId xmlns:a16="http://schemas.microsoft.com/office/drawing/2014/main" id="{F2B31CED-43FA-8E4B-A98F-686858EA0079}"/>
              </a:ext>
            </a:extLst>
          </p:cNvPr>
          <p:cNvSpPr txBox="1"/>
          <p:nvPr/>
        </p:nvSpPr>
        <p:spPr>
          <a:xfrm>
            <a:off x="2090202" y="2096821"/>
            <a:ext cx="835677" cy="276999"/>
          </a:xfrm>
          <a:prstGeom prst="rect">
            <a:avLst/>
          </a:prstGeom>
          <a:solidFill>
            <a:schemeClr val="bg1"/>
          </a:solidFill>
          <a:ln>
            <a:solidFill>
              <a:schemeClr val="tx1"/>
            </a:solidFill>
          </a:ln>
        </p:spPr>
        <p:txBody>
          <a:bodyPr wrap="square" rtlCol="0">
            <a:spAutoFit/>
          </a:bodyPr>
          <a:lstStyle/>
          <a:p>
            <a:r>
              <a:rPr lang="en-US" sz="1200" dirty="0"/>
              <a:t>BSS: 0.303</a:t>
            </a:r>
          </a:p>
        </p:txBody>
      </p:sp>
      <p:sp>
        <p:nvSpPr>
          <p:cNvPr id="10" name="TextBox 9">
            <a:extLst>
              <a:ext uri="{FF2B5EF4-FFF2-40B4-BE49-F238E27FC236}">
                <a16:creationId xmlns:a16="http://schemas.microsoft.com/office/drawing/2014/main" id="{E6EF782F-41C0-EC4C-930A-BB7201962FD3}"/>
              </a:ext>
            </a:extLst>
          </p:cNvPr>
          <p:cNvSpPr txBox="1"/>
          <p:nvPr/>
        </p:nvSpPr>
        <p:spPr>
          <a:xfrm>
            <a:off x="4885305" y="2158319"/>
            <a:ext cx="879654" cy="276999"/>
          </a:xfrm>
          <a:prstGeom prst="rect">
            <a:avLst/>
          </a:prstGeom>
          <a:solidFill>
            <a:schemeClr val="bg1"/>
          </a:solidFill>
          <a:ln>
            <a:solidFill>
              <a:schemeClr val="tx1"/>
            </a:solidFill>
          </a:ln>
        </p:spPr>
        <p:txBody>
          <a:bodyPr wrap="square" rtlCol="0">
            <a:spAutoFit/>
          </a:bodyPr>
          <a:lstStyle/>
          <a:p>
            <a:r>
              <a:rPr lang="en-US" sz="1200" dirty="0"/>
              <a:t>BSS: -0.054</a:t>
            </a:r>
          </a:p>
        </p:txBody>
      </p:sp>
      <p:sp>
        <p:nvSpPr>
          <p:cNvPr id="11" name="TextBox 10">
            <a:extLst>
              <a:ext uri="{FF2B5EF4-FFF2-40B4-BE49-F238E27FC236}">
                <a16:creationId xmlns:a16="http://schemas.microsoft.com/office/drawing/2014/main" id="{3EC9BAA8-63D1-1847-A55F-E18049716FAC}"/>
              </a:ext>
            </a:extLst>
          </p:cNvPr>
          <p:cNvSpPr txBox="1"/>
          <p:nvPr/>
        </p:nvSpPr>
        <p:spPr>
          <a:xfrm>
            <a:off x="7620000" y="3090503"/>
            <a:ext cx="835677" cy="276999"/>
          </a:xfrm>
          <a:prstGeom prst="rect">
            <a:avLst/>
          </a:prstGeom>
          <a:solidFill>
            <a:schemeClr val="bg1"/>
          </a:solidFill>
          <a:ln>
            <a:solidFill>
              <a:schemeClr val="tx1"/>
            </a:solidFill>
          </a:ln>
        </p:spPr>
        <p:txBody>
          <a:bodyPr wrap="square" rtlCol="0">
            <a:spAutoFit/>
          </a:bodyPr>
          <a:lstStyle/>
          <a:p>
            <a:r>
              <a:rPr lang="en-US" sz="1200" dirty="0"/>
              <a:t>BSS: 0.046</a:t>
            </a:r>
          </a:p>
        </p:txBody>
      </p:sp>
      <p:sp>
        <p:nvSpPr>
          <p:cNvPr id="12" name="TextBox 11">
            <a:extLst>
              <a:ext uri="{FF2B5EF4-FFF2-40B4-BE49-F238E27FC236}">
                <a16:creationId xmlns:a16="http://schemas.microsoft.com/office/drawing/2014/main" id="{034EAAFC-2256-4A4B-BD6C-A2C27DFC3604}"/>
              </a:ext>
            </a:extLst>
          </p:cNvPr>
          <p:cNvSpPr txBox="1"/>
          <p:nvPr/>
        </p:nvSpPr>
        <p:spPr>
          <a:xfrm>
            <a:off x="10474146" y="3152001"/>
            <a:ext cx="879654" cy="276999"/>
          </a:xfrm>
          <a:prstGeom prst="rect">
            <a:avLst/>
          </a:prstGeom>
          <a:solidFill>
            <a:schemeClr val="bg1"/>
          </a:solidFill>
          <a:ln>
            <a:solidFill>
              <a:schemeClr val="tx1"/>
            </a:solidFill>
          </a:ln>
        </p:spPr>
        <p:txBody>
          <a:bodyPr wrap="square" rtlCol="0">
            <a:spAutoFit/>
          </a:bodyPr>
          <a:lstStyle/>
          <a:p>
            <a:r>
              <a:rPr lang="en-US" sz="1200" dirty="0"/>
              <a:t>BSS: -0.028</a:t>
            </a:r>
          </a:p>
        </p:txBody>
      </p:sp>
      <p:sp>
        <p:nvSpPr>
          <p:cNvPr id="13" name="TextBox 12">
            <a:extLst>
              <a:ext uri="{FF2B5EF4-FFF2-40B4-BE49-F238E27FC236}">
                <a16:creationId xmlns:a16="http://schemas.microsoft.com/office/drawing/2014/main" id="{C6371202-BC78-6841-AFCD-ECA1992914E7}"/>
              </a:ext>
            </a:extLst>
          </p:cNvPr>
          <p:cNvSpPr txBox="1"/>
          <p:nvPr/>
        </p:nvSpPr>
        <p:spPr>
          <a:xfrm>
            <a:off x="420361" y="1975097"/>
            <a:ext cx="596985" cy="276999"/>
          </a:xfrm>
          <a:prstGeom prst="rect">
            <a:avLst/>
          </a:prstGeom>
          <a:solidFill>
            <a:schemeClr val="bg1"/>
          </a:solidFill>
          <a:ln>
            <a:solidFill>
              <a:schemeClr val="tx1"/>
            </a:solidFill>
          </a:ln>
        </p:spPr>
        <p:txBody>
          <a:bodyPr wrap="square" rtlCol="0">
            <a:spAutoFit/>
          </a:bodyPr>
          <a:lstStyle/>
          <a:p>
            <a:r>
              <a:rPr lang="en-US" sz="1200" dirty="0"/>
              <a:t>Day 4</a:t>
            </a:r>
          </a:p>
        </p:txBody>
      </p:sp>
      <p:sp>
        <p:nvSpPr>
          <p:cNvPr id="14" name="TextBox 13">
            <a:extLst>
              <a:ext uri="{FF2B5EF4-FFF2-40B4-BE49-F238E27FC236}">
                <a16:creationId xmlns:a16="http://schemas.microsoft.com/office/drawing/2014/main" id="{F9E2768B-971E-C447-8692-E5566A507E4D}"/>
              </a:ext>
            </a:extLst>
          </p:cNvPr>
          <p:cNvSpPr txBox="1"/>
          <p:nvPr/>
        </p:nvSpPr>
        <p:spPr>
          <a:xfrm>
            <a:off x="420361" y="4301820"/>
            <a:ext cx="596985" cy="276999"/>
          </a:xfrm>
          <a:prstGeom prst="rect">
            <a:avLst/>
          </a:prstGeom>
          <a:solidFill>
            <a:schemeClr val="bg1"/>
          </a:solidFill>
          <a:ln>
            <a:solidFill>
              <a:schemeClr val="tx1"/>
            </a:solidFill>
          </a:ln>
        </p:spPr>
        <p:txBody>
          <a:bodyPr wrap="square" rtlCol="0">
            <a:spAutoFit/>
          </a:bodyPr>
          <a:lstStyle/>
          <a:p>
            <a:r>
              <a:rPr lang="en-US" sz="1200" dirty="0"/>
              <a:t>Day 4</a:t>
            </a:r>
          </a:p>
        </p:txBody>
      </p:sp>
      <p:sp>
        <p:nvSpPr>
          <p:cNvPr id="15" name="TextBox 14">
            <a:extLst>
              <a:ext uri="{FF2B5EF4-FFF2-40B4-BE49-F238E27FC236}">
                <a16:creationId xmlns:a16="http://schemas.microsoft.com/office/drawing/2014/main" id="{857B529B-9F05-4241-B722-4002307B3C40}"/>
              </a:ext>
            </a:extLst>
          </p:cNvPr>
          <p:cNvSpPr txBox="1"/>
          <p:nvPr/>
        </p:nvSpPr>
        <p:spPr>
          <a:xfrm>
            <a:off x="6367854" y="1976560"/>
            <a:ext cx="596985" cy="276999"/>
          </a:xfrm>
          <a:prstGeom prst="rect">
            <a:avLst/>
          </a:prstGeom>
          <a:solidFill>
            <a:schemeClr val="bg1"/>
          </a:solidFill>
          <a:ln>
            <a:solidFill>
              <a:schemeClr val="tx1"/>
            </a:solidFill>
          </a:ln>
        </p:spPr>
        <p:txBody>
          <a:bodyPr wrap="square" rtlCol="0">
            <a:spAutoFit/>
          </a:bodyPr>
          <a:lstStyle/>
          <a:p>
            <a:r>
              <a:rPr lang="en-US" sz="1200" dirty="0"/>
              <a:t>Day 4</a:t>
            </a:r>
          </a:p>
        </p:txBody>
      </p:sp>
      <p:sp>
        <p:nvSpPr>
          <p:cNvPr id="6" name="Slide Number Placeholder 5">
            <a:extLst>
              <a:ext uri="{FF2B5EF4-FFF2-40B4-BE49-F238E27FC236}">
                <a16:creationId xmlns:a16="http://schemas.microsoft.com/office/drawing/2014/main" id="{C2E4A3F5-7710-3C5E-FD24-33386B0C0FEA}"/>
              </a:ext>
            </a:extLst>
          </p:cNvPr>
          <p:cNvSpPr>
            <a:spLocks noGrp="1"/>
          </p:cNvSpPr>
          <p:nvPr>
            <p:ph type="sldNum" sz="quarter" idx="12"/>
          </p:nvPr>
        </p:nvSpPr>
        <p:spPr/>
        <p:txBody>
          <a:bodyPr/>
          <a:lstStyle/>
          <a:p>
            <a:fld id="{310B25F3-BAA0-2E4D-B660-27975D2E3199}" type="slidenum">
              <a:rPr lang="en-US" smtClean="0"/>
              <a:t>28</a:t>
            </a:fld>
            <a:endParaRPr lang="en-US"/>
          </a:p>
        </p:txBody>
      </p:sp>
    </p:spTree>
    <p:extLst>
      <p:ext uri="{BB962C8B-B14F-4D97-AF65-F5344CB8AC3E}">
        <p14:creationId xmlns:p14="http://schemas.microsoft.com/office/powerpoint/2010/main" val="4078415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C069-6F4D-1B46-9224-6DFAB664D069}"/>
              </a:ext>
            </a:extLst>
          </p:cNvPr>
          <p:cNvSpPr>
            <a:spLocks noGrp="1"/>
          </p:cNvSpPr>
          <p:nvPr>
            <p:ph type="title"/>
          </p:nvPr>
        </p:nvSpPr>
        <p:spPr/>
        <p:txBody>
          <a:bodyPr/>
          <a:lstStyle/>
          <a:p>
            <a:r>
              <a:rPr lang="en-US" dirty="0"/>
              <a:t>Still Learning…</a:t>
            </a:r>
          </a:p>
        </p:txBody>
      </p:sp>
      <p:pic>
        <p:nvPicPr>
          <p:cNvPr id="1026" name="Picture 2">
            <a:extLst>
              <a:ext uri="{FF2B5EF4-FFF2-40B4-BE49-F238E27FC236}">
                <a16:creationId xmlns:a16="http://schemas.microsoft.com/office/drawing/2014/main" id="{567CC07E-D430-A847-BFF2-4AC906AE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31" y="1383631"/>
            <a:ext cx="10948737" cy="54743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CCFFA131-21EB-7C14-9F44-05C8FEBAB2C9}"/>
              </a:ext>
            </a:extLst>
          </p:cNvPr>
          <p:cNvSpPr>
            <a:spLocks noGrp="1"/>
          </p:cNvSpPr>
          <p:nvPr>
            <p:ph type="sldNum" sz="quarter" idx="12"/>
          </p:nvPr>
        </p:nvSpPr>
        <p:spPr/>
        <p:txBody>
          <a:bodyPr/>
          <a:lstStyle/>
          <a:p>
            <a:fld id="{310B25F3-BAA0-2E4D-B660-27975D2E3199}" type="slidenum">
              <a:rPr lang="en-US" smtClean="0"/>
              <a:t>29</a:t>
            </a:fld>
            <a:endParaRPr lang="en-US"/>
          </a:p>
        </p:txBody>
      </p:sp>
    </p:spTree>
    <p:extLst>
      <p:ext uri="{BB962C8B-B14F-4D97-AF65-F5344CB8AC3E}">
        <p14:creationId xmlns:p14="http://schemas.microsoft.com/office/powerpoint/2010/main" val="496802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51E9-609F-E645-B860-6C2C3DE7DF28}"/>
              </a:ext>
            </a:extLst>
          </p:cNvPr>
          <p:cNvSpPr>
            <a:spLocks noGrp="1"/>
          </p:cNvSpPr>
          <p:nvPr>
            <p:ph type="title"/>
          </p:nvPr>
        </p:nvSpPr>
        <p:spPr>
          <a:xfrm>
            <a:off x="1039285" y="381000"/>
            <a:ext cx="10111316" cy="700528"/>
          </a:xfrm>
        </p:spPr>
        <p:txBody>
          <a:bodyPr/>
          <a:lstStyle/>
          <a:p>
            <a:r>
              <a:rPr lang="en-US"/>
              <a:t>Why Machine Learning (ML)?</a:t>
            </a:r>
          </a:p>
        </p:txBody>
      </p:sp>
      <p:sp>
        <p:nvSpPr>
          <p:cNvPr id="3" name="Content Placeholder 2">
            <a:extLst>
              <a:ext uri="{FF2B5EF4-FFF2-40B4-BE49-F238E27FC236}">
                <a16:creationId xmlns:a16="http://schemas.microsoft.com/office/drawing/2014/main" id="{9F91477D-7BA0-1849-9386-2AC965150836}"/>
              </a:ext>
            </a:extLst>
          </p:cNvPr>
          <p:cNvSpPr>
            <a:spLocks noGrp="1"/>
          </p:cNvSpPr>
          <p:nvPr>
            <p:ph idx="1"/>
          </p:nvPr>
        </p:nvSpPr>
        <p:spPr>
          <a:xfrm>
            <a:off x="1039285" y="1280160"/>
            <a:ext cx="10111316" cy="4781006"/>
          </a:xfrm>
        </p:spPr>
        <p:txBody>
          <a:bodyPr vert="horz" lIns="91440" tIns="45720" rIns="91440" bIns="45720" rtlCol="0" anchor="t">
            <a:normAutofit/>
          </a:bodyPr>
          <a:lstStyle/>
          <a:p>
            <a:pPr marL="0" indent="0">
              <a:buNone/>
            </a:pPr>
            <a:r>
              <a:rPr lang="en-US" sz="2400" b="1" i="1" dirty="0"/>
              <a:t>Do it better</a:t>
            </a:r>
          </a:p>
          <a:p>
            <a:pPr lvl="1"/>
            <a:r>
              <a:rPr lang="en-US" sz="2400" dirty="0"/>
              <a:t>e.g. Models do not specifically forecast convection hazards, use ML to make explicit forecasts</a:t>
            </a:r>
            <a:endParaRPr lang="en-US" sz="2400" dirty="0">
              <a:cs typeface="Helvetica"/>
            </a:endParaRPr>
          </a:p>
          <a:p>
            <a:pPr lvl="1"/>
            <a:endParaRPr lang="en-US" sz="2400"/>
          </a:p>
          <a:p>
            <a:pPr marL="0" indent="0">
              <a:buNone/>
            </a:pPr>
            <a:r>
              <a:rPr lang="en-US" sz="2400" b="1" i="1" dirty="0"/>
              <a:t>Do it faster</a:t>
            </a:r>
            <a:endParaRPr lang="en-US" sz="2400" b="1" i="1" dirty="0">
              <a:cs typeface="Helvetica"/>
            </a:endParaRPr>
          </a:p>
          <a:p>
            <a:pPr lvl="1"/>
            <a:r>
              <a:rPr lang="en-US" sz="2400" dirty="0"/>
              <a:t>e.g. Radiation code in models is very slow (but we know the right answer) - use ML methods to speed things up</a:t>
            </a:r>
            <a:endParaRPr lang="en-US" sz="2400" dirty="0">
              <a:cs typeface="Helvetica"/>
            </a:endParaRPr>
          </a:p>
          <a:p>
            <a:pPr lvl="1"/>
            <a:endParaRPr lang="en-US" sz="2400"/>
          </a:p>
          <a:p>
            <a:pPr marL="0" indent="0">
              <a:buNone/>
            </a:pPr>
            <a:r>
              <a:rPr lang="en-US" sz="2400" b="1" i="1" dirty="0"/>
              <a:t>Do something new</a:t>
            </a:r>
            <a:endParaRPr lang="en-US" sz="2400" b="1" i="1" dirty="0">
              <a:cs typeface="Helvetica"/>
            </a:endParaRPr>
          </a:p>
          <a:p>
            <a:pPr lvl="1"/>
            <a:r>
              <a:rPr lang="en-US" sz="2400" dirty="0"/>
              <a:t>e.g. Go looking for non-linear relationships you didn’t know were there</a:t>
            </a:r>
            <a:endParaRPr lang="en-US" sz="2400" dirty="0">
              <a:cs typeface="Helvetica"/>
            </a:endParaRPr>
          </a:p>
        </p:txBody>
      </p:sp>
      <p:sp>
        <p:nvSpPr>
          <p:cNvPr id="4" name="TextBox 3">
            <a:extLst>
              <a:ext uri="{FF2B5EF4-FFF2-40B4-BE49-F238E27FC236}">
                <a16:creationId xmlns:a16="http://schemas.microsoft.com/office/drawing/2014/main" id="{D299E4D5-99D8-6A47-B7C9-52B3F40EB187}"/>
              </a:ext>
            </a:extLst>
          </p:cNvPr>
          <p:cNvSpPr txBox="1"/>
          <p:nvPr/>
        </p:nvSpPr>
        <p:spPr>
          <a:xfrm>
            <a:off x="143434" y="6282879"/>
            <a:ext cx="4362773" cy="338554"/>
          </a:xfrm>
          <a:prstGeom prst="rect">
            <a:avLst/>
          </a:prstGeom>
          <a:noFill/>
        </p:spPr>
        <p:txBody>
          <a:bodyPr wrap="square" lIns="91440" tIns="45720" rIns="91440" bIns="45720" rtlCol="0" anchor="t">
            <a:spAutoFit/>
          </a:bodyPr>
          <a:lstStyle/>
          <a:p>
            <a:r>
              <a:rPr lang="en-US" sz="1600">
                <a:solidFill>
                  <a:schemeClr val="bg1"/>
                </a:solidFill>
                <a:latin typeface="Helvetica"/>
                <a:cs typeface="Helvetica"/>
              </a:rPr>
              <a:t>Credit: CSU Machine Learning Workshop</a:t>
            </a:r>
          </a:p>
        </p:txBody>
      </p:sp>
      <p:sp>
        <p:nvSpPr>
          <p:cNvPr id="9" name="Slide Number Placeholder 8">
            <a:extLst>
              <a:ext uri="{FF2B5EF4-FFF2-40B4-BE49-F238E27FC236}">
                <a16:creationId xmlns:a16="http://schemas.microsoft.com/office/drawing/2014/main" id="{348E3E5A-5D13-FC28-5633-B41CF1FAD74A}"/>
              </a:ext>
            </a:extLst>
          </p:cNvPr>
          <p:cNvSpPr>
            <a:spLocks noGrp="1"/>
          </p:cNvSpPr>
          <p:nvPr>
            <p:ph type="sldNum" sz="quarter" idx="12"/>
          </p:nvPr>
        </p:nvSpPr>
        <p:spPr/>
        <p:txBody>
          <a:bodyPr/>
          <a:lstStyle/>
          <a:p>
            <a:fld id="{310B25F3-BAA0-2E4D-B660-27975D2E3199}" type="slidenum">
              <a:rPr lang="en-US" smtClean="0"/>
              <a:t>3</a:t>
            </a:fld>
            <a:endParaRPr lang="en-US"/>
          </a:p>
        </p:txBody>
      </p:sp>
    </p:spTree>
    <p:extLst>
      <p:ext uri="{BB962C8B-B14F-4D97-AF65-F5344CB8AC3E}">
        <p14:creationId xmlns:p14="http://schemas.microsoft.com/office/powerpoint/2010/main" val="1285268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94B6-4E12-1F9A-7296-49B86B54E69E}"/>
              </a:ext>
            </a:extLst>
          </p:cNvPr>
          <p:cNvSpPr>
            <a:spLocks noGrp="1"/>
          </p:cNvSpPr>
          <p:nvPr>
            <p:ph type="title"/>
          </p:nvPr>
        </p:nvSpPr>
        <p:spPr>
          <a:xfrm>
            <a:off x="831850" y="2871631"/>
            <a:ext cx="10515600" cy="1114737"/>
          </a:xfrm>
          <a:noFill/>
          <a:ln w="19050">
            <a:solidFill>
              <a:schemeClr val="tx1"/>
            </a:solidFill>
          </a:ln>
        </p:spPr>
        <p:txBody>
          <a:bodyPr/>
          <a:lstStyle/>
          <a:p>
            <a:pPr algn="ctr"/>
            <a:r>
              <a:rPr lang="en-US" dirty="0"/>
              <a:t>Interpretability and </a:t>
            </a:r>
            <a:r>
              <a:rPr lang="en-US" dirty="0" err="1"/>
              <a:t>Explainability</a:t>
            </a:r>
            <a:endParaRPr lang="en-US" dirty="0"/>
          </a:p>
        </p:txBody>
      </p:sp>
      <p:sp>
        <p:nvSpPr>
          <p:cNvPr id="3" name="Text Placeholder 2">
            <a:extLst>
              <a:ext uri="{FF2B5EF4-FFF2-40B4-BE49-F238E27FC236}">
                <a16:creationId xmlns:a16="http://schemas.microsoft.com/office/drawing/2014/main" id="{328C44AB-631A-A12B-FC40-C6CAA9EA27A3}"/>
              </a:ext>
            </a:extLst>
          </p:cNvPr>
          <p:cNvSpPr>
            <a:spLocks noGrp="1"/>
          </p:cNvSpPr>
          <p:nvPr>
            <p:ph type="body" idx="1"/>
          </p:nvPr>
        </p:nvSpPr>
        <p:spPr/>
        <p:txBody>
          <a:bodyPr/>
          <a:lstStyle/>
          <a:p>
            <a:r>
              <a:rPr lang="en-US" dirty="0"/>
              <a:t>Understanding our forecasts</a:t>
            </a:r>
          </a:p>
        </p:txBody>
      </p:sp>
      <p:sp>
        <p:nvSpPr>
          <p:cNvPr id="6" name="Slide Number Placeholder 5">
            <a:extLst>
              <a:ext uri="{FF2B5EF4-FFF2-40B4-BE49-F238E27FC236}">
                <a16:creationId xmlns:a16="http://schemas.microsoft.com/office/drawing/2014/main" id="{7E9F7BED-8C30-797B-457F-254578C7F877}"/>
              </a:ext>
            </a:extLst>
          </p:cNvPr>
          <p:cNvSpPr>
            <a:spLocks noGrp="1"/>
          </p:cNvSpPr>
          <p:nvPr>
            <p:ph type="sldNum" sz="quarter" idx="12"/>
          </p:nvPr>
        </p:nvSpPr>
        <p:spPr/>
        <p:txBody>
          <a:bodyPr/>
          <a:lstStyle/>
          <a:p>
            <a:fld id="{310B25F3-BAA0-2E4D-B660-27975D2E3199}" type="slidenum">
              <a:rPr lang="en-US" smtClean="0"/>
              <a:t>30</a:t>
            </a:fld>
            <a:endParaRPr lang="en-US"/>
          </a:p>
        </p:txBody>
      </p:sp>
    </p:spTree>
    <p:extLst>
      <p:ext uri="{BB962C8B-B14F-4D97-AF65-F5344CB8AC3E}">
        <p14:creationId xmlns:p14="http://schemas.microsoft.com/office/powerpoint/2010/main" val="3237938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23C0-33F1-19B0-8F8A-DEEF2BFF22B4}"/>
              </a:ext>
            </a:extLst>
          </p:cNvPr>
          <p:cNvSpPr>
            <a:spLocks noGrp="1"/>
          </p:cNvSpPr>
          <p:nvPr>
            <p:ph type="title"/>
          </p:nvPr>
        </p:nvSpPr>
        <p:spPr>
          <a:xfrm>
            <a:off x="838200" y="0"/>
            <a:ext cx="10515600" cy="1325563"/>
          </a:xfrm>
        </p:spPr>
        <p:txBody>
          <a:bodyPr/>
          <a:lstStyle/>
          <a:p>
            <a:r>
              <a:rPr lang="en-US" dirty="0"/>
              <a:t>Interpretability/</a:t>
            </a:r>
            <a:r>
              <a:rPr lang="en-US" dirty="0" err="1"/>
              <a:t>Explainability</a:t>
            </a:r>
            <a:endParaRPr lang="en-US" dirty="0"/>
          </a:p>
        </p:txBody>
      </p:sp>
      <p:pic>
        <p:nvPicPr>
          <p:cNvPr id="4" name="Picture 3">
            <a:extLst>
              <a:ext uri="{FF2B5EF4-FFF2-40B4-BE49-F238E27FC236}">
                <a16:creationId xmlns:a16="http://schemas.microsoft.com/office/drawing/2014/main" id="{BE366A06-529F-40D3-16F2-952667E55E0A}"/>
              </a:ext>
            </a:extLst>
          </p:cNvPr>
          <p:cNvPicPr>
            <a:picLocks noChangeAspect="1"/>
          </p:cNvPicPr>
          <p:nvPr/>
        </p:nvPicPr>
        <p:blipFill>
          <a:blip r:embed="rId2"/>
          <a:stretch>
            <a:fillRect/>
          </a:stretch>
        </p:blipFill>
        <p:spPr>
          <a:xfrm>
            <a:off x="571866" y="1408336"/>
            <a:ext cx="7013157" cy="5084539"/>
          </a:xfrm>
          <a:prstGeom prst="rect">
            <a:avLst/>
          </a:prstGeom>
        </p:spPr>
      </p:pic>
      <p:sp>
        <p:nvSpPr>
          <p:cNvPr id="5" name="TextBox 4">
            <a:extLst>
              <a:ext uri="{FF2B5EF4-FFF2-40B4-BE49-F238E27FC236}">
                <a16:creationId xmlns:a16="http://schemas.microsoft.com/office/drawing/2014/main" id="{7F70EAB4-FABA-876A-5D73-F2EDFD0519C4}"/>
              </a:ext>
            </a:extLst>
          </p:cNvPr>
          <p:cNvSpPr txBox="1"/>
          <p:nvPr/>
        </p:nvSpPr>
        <p:spPr>
          <a:xfrm flipH="1">
            <a:off x="8124668" y="1690689"/>
            <a:ext cx="3615899" cy="4575929"/>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dirty="0"/>
              <a:t>Known or postulated relationships between meteorological variables and severe weather are learned by the RFs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CAPE, CIN, 0-500hPa Shear, MSLP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Why is CIN more important than CAPE at day 8? Why does 2m specific humidity (Q2) replace CIN as most important predictor in one region but not another? </a:t>
            </a:r>
          </a:p>
        </p:txBody>
      </p:sp>
      <p:sp>
        <p:nvSpPr>
          <p:cNvPr id="8" name="Slide Number Placeholder 7">
            <a:extLst>
              <a:ext uri="{FF2B5EF4-FFF2-40B4-BE49-F238E27FC236}">
                <a16:creationId xmlns:a16="http://schemas.microsoft.com/office/drawing/2014/main" id="{0C638FAF-F1D3-AF3A-5A0E-283CFB5FFD7C}"/>
              </a:ext>
            </a:extLst>
          </p:cNvPr>
          <p:cNvSpPr>
            <a:spLocks noGrp="1"/>
          </p:cNvSpPr>
          <p:nvPr>
            <p:ph type="sldNum" sz="quarter" idx="12"/>
          </p:nvPr>
        </p:nvSpPr>
        <p:spPr/>
        <p:txBody>
          <a:bodyPr/>
          <a:lstStyle/>
          <a:p>
            <a:fld id="{310B25F3-BAA0-2E4D-B660-27975D2E3199}" type="slidenum">
              <a:rPr lang="en-US" smtClean="0"/>
              <a:t>31</a:t>
            </a:fld>
            <a:endParaRPr lang="en-US"/>
          </a:p>
        </p:txBody>
      </p:sp>
    </p:spTree>
    <p:extLst>
      <p:ext uri="{BB962C8B-B14F-4D97-AF65-F5344CB8AC3E}">
        <p14:creationId xmlns:p14="http://schemas.microsoft.com/office/powerpoint/2010/main" val="1775182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BC533-1278-20EE-AF1F-7E0557A7E544}"/>
              </a:ext>
            </a:extLst>
          </p:cNvPr>
          <p:cNvPicPr>
            <a:picLocks noChangeAspect="1"/>
          </p:cNvPicPr>
          <p:nvPr/>
        </p:nvPicPr>
        <p:blipFill>
          <a:blip r:embed="rId2"/>
          <a:stretch>
            <a:fillRect/>
          </a:stretch>
        </p:blipFill>
        <p:spPr>
          <a:xfrm>
            <a:off x="5321508" y="1033886"/>
            <a:ext cx="6085153" cy="5629241"/>
          </a:xfrm>
          <a:prstGeom prst="rect">
            <a:avLst/>
          </a:prstGeom>
        </p:spPr>
      </p:pic>
      <p:sp>
        <p:nvSpPr>
          <p:cNvPr id="4" name="Title 1">
            <a:extLst>
              <a:ext uri="{FF2B5EF4-FFF2-40B4-BE49-F238E27FC236}">
                <a16:creationId xmlns:a16="http://schemas.microsoft.com/office/drawing/2014/main" id="{5F141C9E-DD3F-52FC-3ECB-5545832B83B7}"/>
              </a:ext>
            </a:extLst>
          </p:cNvPr>
          <p:cNvSpPr txBox="1">
            <a:spLocks/>
          </p:cNvSpPr>
          <p:nvPr/>
        </p:nvSpPr>
        <p:spPr>
          <a:xfrm>
            <a:off x="838200" y="1948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Interpretability/</a:t>
            </a:r>
            <a:r>
              <a:rPr lang="en-US" dirty="0" err="1"/>
              <a:t>Explainability</a:t>
            </a:r>
            <a:endParaRPr lang="en-US" dirty="0"/>
          </a:p>
        </p:txBody>
      </p:sp>
      <p:sp>
        <p:nvSpPr>
          <p:cNvPr id="5" name="TextBox 4">
            <a:extLst>
              <a:ext uri="{FF2B5EF4-FFF2-40B4-BE49-F238E27FC236}">
                <a16:creationId xmlns:a16="http://schemas.microsoft.com/office/drawing/2014/main" id="{26474CAF-CD07-BAE4-0DFC-B76CB34CFB36}"/>
              </a:ext>
            </a:extLst>
          </p:cNvPr>
          <p:cNvSpPr txBox="1"/>
          <p:nvPr/>
        </p:nvSpPr>
        <p:spPr>
          <a:xfrm flipH="1">
            <a:off x="466567" y="1255622"/>
            <a:ext cx="4638832" cy="5185767"/>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900" dirty="0"/>
              <a:t>Train RFs with prior-day meteorological variables </a:t>
            </a:r>
            <a:r>
              <a:rPr lang="en-US" sz="1900" dirty="0">
                <a:sym typeface="Wingdings" pitchFamily="2" charset="2"/>
              </a:rPr>
              <a:t> are local changes near observed events important for the RFs to learn? These models are as skillful as their counterparts (not shown, Hill et al. 2022) and training time is significantly less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Ramp ups in thermodynamic variables are clear in regional models; kinematic information perhaps slightly more important over the time period defining the observed events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endParaRPr lang="en-US" sz="1900" dirty="0"/>
          </a:p>
        </p:txBody>
      </p:sp>
      <p:cxnSp>
        <p:nvCxnSpPr>
          <p:cNvPr id="7" name="Straight Connector 6">
            <a:extLst>
              <a:ext uri="{FF2B5EF4-FFF2-40B4-BE49-F238E27FC236}">
                <a16:creationId xmlns:a16="http://schemas.microsoft.com/office/drawing/2014/main" id="{65DBA077-19D5-274E-7D5E-B548AD756680}"/>
              </a:ext>
            </a:extLst>
          </p:cNvPr>
          <p:cNvCxnSpPr/>
          <p:nvPr/>
        </p:nvCxnSpPr>
        <p:spPr>
          <a:xfrm flipV="1">
            <a:off x="8458200" y="723900"/>
            <a:ext cx="0" cy="61341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695DA9-389F-4B27-0021-8B740BF1B69B}"/>
              </a:ext>
            </a:extLst>
          </p:cNvPr>
          <p:cNvCxnSpPr/>
          <p:nvPr/>
        </p:nvCxnSpPr>
        <p:spPr>
          <a:xfrm flipV="1">
            <a:off x="11353800" y="723900"/>
            <a:ext cx="0" cy="61341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1DA51C-C202-8DAD-305D-02953B1DC1D9}"/>
              </a:ext>
            </a:extLst>
          </p:cNvPr>
          <p:cNvCxnSpPr>
            <a:cxnSpLocks/>
          </p:cNvCxnSpPr>
          <p:nvPr/>
        </p:nvCxnSpPr>
        <p:spPr>
          <a:xfrm flipH="1">
            <a:off x="8458200" y="723900"/>
            <a:ext cx="2895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EDFA82-CE03-0395-B846-836B82690898}"/>
              </a:ext>
            </a:extLst>
          </p:cNvPr>
          <p:cNvCxnSpPr>
            <a:cxnSpLocks/>
          </p:cNvCxnSpPr>
          <p:nvPr/>
        </p:nvCxnSpPr>
        <p:spPr>
          <a:xfrm flipH="1">
            <a:off x="8458200" y="6858000"/>
            <a:ext cx="2895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AE4068-D723-1C6B-B7AA-AB743646829A}"/>
              </a:ext>
            </a:extLst>
          </p:cNvPr>
          <p:cNvSpPr txBox="1"/>
          <p:nvPr/>
        </p:nvSpPr>
        <p:spPr>
          <a:xfrm>
            <a:off x="9090328" y="354568"/>
            <a:ext cx="1631344" cy="369332"/>
          </a:xfrm>
          <a:prstGeom prst="rect">
            <a:avLst/>
          </a:prstGeom>
          <a:noFill/>
        </p:spPr>
        <p:txBody>
          <a:bodyPr wrap="none" rtlCol="0">
            <a:spAutoFit/>
          </a:bodyPr>
          <a:lstStyle/>
          <a:p>
            <a:r>
              <a:rPr lang="en-US" dirty="0"/>
              <a:t>Forecast Period</a:t>
            </a:r>
          </a:p>
        </p:txBody>
      </p:sp>
      <p:sp>
        <p:nvSpPr>
          <p:cNvPr id="16" name="Slide Number Placeholder 15">
            <a:extLst>
              <a:ext uri="{FF2B5EF4-FFF2-40B4-BE49-F238E27FC236}">
                <a16:creationId xmlns:a16="http://schemas.microsoft.com/office/drawing/2014/main" id="{0892A4A6-FE48-2C70-DBA6-4D886B83AACD}"/>
              </a:ext>
            </a:extLst>
          </p:cNvPr>
          <p:cNvSpPr>
            <a:spLocks noGrp="1"/>
          </p:cNvSpPr>
          <p:nvPr>
            <p:ph type="sldNum" sz="quarter" idx="12"/>
          </p:nvPr>
        </p:nvSpPr>
        <p:spPr/>
        <p:txBody>
          <a:bodyPr/>
          <a:lstStyle/>
          <a:p>
            <a:fld id="{310B25F3-BAA0-2E4D-B660-27975D2E3199}" type="slidenum">
              <a:rPr lang="en-US" smtClean="0"/>
              <a:t>32</a:t>
            </a:fld>
            <a:endParaRPr lang="en-US"/>
          </a:p>
        </p:txBody>
      </p:sp>
    </p:spTree>
    <p:extLst>
      <p:ext uri="{BB962C8B-B14F-4D97-AF65-F5344CB8AC3E}">
        <p14:creationId xmlns:p14="http://schemas.microsoft.com/office/powerpoint/2010/main" val="3376363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4E00-38EF-057A-5520-A0F726B36786}"/>
              </a:ext>
            </a:extLst>
          </p:cNvPr>
          <p:cNvSpPr txBox="1">
            <a:spLocks/>
          </p:cNvSpPr>
          <p:nvPr/>
        </p:nvSpPr>
        <p:spPr>
          <a:xfrm>
            <a:off x="838200" y="1798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Interpretability/Explainability</a:t>
            </a:r>
            <a:endParaRPr lang="en-US" dirty="0"/>
          </a:p>
        </p:txBody>
      </p:sp>
      <p:sp>
        <p:nvSpPr>
          <p:cNvPr id="5" name="TextBox 4">
            <a:extLst>
              <a:ext uri="{FF2B5EF4-FFF2-40B4-BE49-F238E27FC236}">
                <a16:creationId xmlns:a16="http://schemas.microsoft.com/office/drawing/2014/main" id="{E600C9EF-7A98-2EDC-E9CB-9B44AF859A65}"/>
              </a:ext>
            </a:extLst>
          </p:cNvPr>
          <p:cNvSpPr txBox="1"/>
          <p:nvPr/>
        </p:nvSpPr>
        <p:spPr>
          <a:xfrm flipH="1">
            <a:off x="466566" y="1255622"/>
            <a:ext cx="4867433" cy="5231904"/>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900" dirty="0"/>
              <a:t>OK, the RFs learned important relationships in training…</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What do they use on a day-to-day basis to make forecasts? </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Probability = contribution</a:t>
            </a:r>
            <a:r>
              <a:rPr lang="en-US" sz="1900" baseline="-25000" dirty="0">
                <a:sym typeface="Wingdings" pitchFamily="2" charset="2"/>
              </a:rPr>
              <a:t>1</a:t>
            </a:r>
            <a:r>
              <a:rPr lang="en-US" sz="1900" dirty="0">
                <a:sym typeface="Wingdings" pitchFamily="2" charset="2"/>
              </a:rPr>
              <a:t> + contribution</a:t>
            </a:r>
            <a:r>
              <a:rPr lang="en-US" sz="1900" baseline="-25000" dirty="0">
                <a:sym typeface="Wingdings" pitchFamily="2" charset="2"/>
              </a:rPr>
              <a:t>2</a:t>
            </a:r>
            <a:r>
              <a:rPr lang="en-US" sz="1900" dirty="0">
                <a:sym typeface="Wingdings" pitchFamily="2" charset="2"/>
              </a:rPr>
              <a:t> + … + </a:t>
            </a:r>
            <a:r>
              <a:rPr lang="en-US" sz="1900" dirty="0" err="1">
                <a:sym typeface="Wingdings" pitchFamily="2" charset="2"/>
              </a:rPr>
              <a:t>contribution</a:t>
            </a:r>
            <a:r>
              <a:rPr lang="en-US" sz="1900" baseline="-25000" dirty="0" err="1">
                <a:sym typeface="Wingdings" pitchFamily="2" charset="2"/>
              </a:rPr>
              <a:t>n</a:t>
            </a:r>
            <a:r>
              <a:rPr lang="en-US" sz="1900" dirty="0">
                <a:sym typeface="Wingdings" pitchFamily="2" charset="2"/>
              </a:rPr>
              <a:t> + bias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Sum contribution of each meteorological variable/predictor across all forecasts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Day 1 hail forecast contributions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endParaRPr lang="en-US" sz="1900" dirty="0"/>
          </a:p>
        </p:txBody>
      </p:sp>
      <p:pic>
        <p:nvPicPr>
          <p:cNvPr id="1030" name="Picture 6">
            <a:extLst>
              <a:ext uri="{FF2B5EF4-FFF2-40B4-BE49-F238E27FC236}">
                <a16:creationId xmlns:a16="http://schemas.microsoft.com/office/drawing/2014/main" id="{81E1F06E-DB87-767D-FB25-77976EEAF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132" y="1103221"/>
            <a:ext cx="5648167" cy="53721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937F7AE-100F-A4A2-10BB-BB68F59751FA}"/>
              </a:ext>
            </a:extLst>
          </p:cNvPr>
          <p:cNvSpPr txBox="1"/>
          <p:nvPr/>
        </p:nvSpPr>
        <p:spPr>
          <a:xfrm>
            <a:off x="6273800" y="2349500"/>
            <a:ext cx="711200" cy="369332"/>
          </a:xfrm>
          <a:prstGeom prst="rect">
            <a:avLst/>
          </a:prstGeom>
          <a:noFill/>
        </p:spPr>
        <p:txBody>
          <a:bodyPr wrap="square" rtlCol="0">
            <a:spAutoFit/>
          </a:bodyPr>
          <a:lstStyle/>
          <a:p>
            <a:r>
              <a:rPr lang="en-US" dirty="0">
                <a:solidFill>
                  <a:srgbClr val="00B050"/>
                </a:solidFill>
              </a:rPr>
              <a:t>APCP</a:t>
            </a:r>
          </a:p>
        </p:txBody>
      </p:sp>
      <p:sp>
        <p:nvSpPr>
          <p:cNvPr id="8" name="TextBox 7">
            <a:extLst>
              <a:ext uri="{FF2B5EF4-FFF2-40B4-BE49-F238E27FC236}">
                <a16:creationId xmlns:a16="http://schemas.microsoft.com/office/drawing/2014/main" id="{23F3BA01-2873-8E07-280D-3D7CB6231C3C}"/>
              </a:ext>
            </a:extLst>
          </p:cNvPr>
          <p:cNvSpPr txBox="1"/>
          <p:nvPr/>
        </p:nvSpPr>
        <p:spPr>
          <a:xfrm>
            <a:off x="7353300" y="733889"/>
            <a:ext cx="711200" cy="369332"/>
          </a:xfrm>
          <a:prstGeom prst="rect">
            <a:avLst/>
          </a:prstGeom>
          <a:noFill/>
        </p:spPr>
        <p:txBody>
          <a:bodyPr wrap="square" rtlCol="0">
            <a:spAutoFit/>
          </a:bodyPr>
          <a:lstStyle/>
          <a:p>
            <a:r>
              <a:rPr lang="en-US" dirty="0">
                <a:solidFill>
                  <a:srgbClr val="00B050"/>
                </a:solidFill>
              </a:rPr>
              <a:t>CAPE</a:t>
            </a:r>
          </a:p>
        </p:txBody>
      </p:sp>
      <p:sp>
        <p:nvSpPr>
          <p:cNvPr id="9" name="TextBox 8">
            <a:extLst>
              <a:ext uri="{FF2B5EF4-FFF2-40B4-BE49-F238E27FC236}">
                <a16:creationId xmlns:a16="http://schemas.microsoft.com/office/drawing/2014/main" id="{CE5253A6-CAF2-8800-7D1C-6C19CA4DA4E9}"/>
              </a:ext>
            </a:extLst>
          </p:cNvPr>
          <p:cNvSpPr txBox="1"/>
          <p:nvPr/>
        </p:nvSpPr>
        <p:spPr>
          <a:xfrm>
            <a:off x="8458200" y="1255622"/>
            <a:ext cx="711200" cy="369332"/>
          </a:xfrm>
          <a:prstGeom prst="rect">
            <a:avLst/>
          </a:prstGeom>
          <a:noFill/>
        </p:spPr>
        <p:txBody>
          <a:bodyPr wrap="square" rtlCol="0">
            <a:spAutoFit/>
          </a:bodyPr>
          <a:lstStyle/>
          <a:p>
            <a:r>
              <a:rPr lang="en-US" dirty="0">
                <a:solidFill>
                  <a:srgbClr val="00B050"/>
                </a:solidFill>
              </a:rPr>
              <a:t>CIN</a:t>
            </a:r>
          </a:p>
        </p:txBody>
      </p:sp>
      <p:sp>
        <p:nvSpPr>
          <p:cNvPr id="10" name="TextBox 9">
            <a:extLst>
              <a:ext uri="{FF2B5EF4-FFF2-40B4-BE49-F238E27FC236}">
                <a16:creationId xmlns:a16="http://schemas.microsoft.com/office/drawing/2014/main" id="{CAABD309-E079-CA7B-6340-061ABF4E8C6F}"/>
              </a:ext>
            </a:extLst>
          </p:cNvPr>
          <p:cNvSpPr txBox="1"/>
          <p:nvPr/>
        </p:nvSpPr>
        <p:spPr>
          <a:xfrm>
            <a:off x="9655331" y="4051300"/>
            <a:ext cx="711200" cy="369332"/>
          </a:xfrm>
          <a:prstGeom prst="rect">
            <a:avLst/>
          </a:prstGeom>
          <a:noFill/>
        </p:spPr>
        <p:txBody>
          <a:bodyPr wrap="square" rtlCol="0">
            <a:spAutoFit/>
          </a:bodyPr>
          <a:lstStyle/>
          <a:p>
            <a:r>
              <a:rPr lang="en-US" dirty="0">
                <a:solidFill>
                  <a:srgbClr val="00B050"/>
                </a:solidFill>
              </a:rPr>
              <a:t>MSLP</a:t>
            </a:r>
          </a:p>
        </p:txBody>
      </p:sp>
      <p:sp>
        <p:nvSpPr>
          <p:cNvPr id="11" name="TextBox 10">
            <a:extLst>
              <a:ext uri="{FF2B5EF4-FFF2-40B4-BE49-F238E27FC236}">
                <a16:creationId xmlns:a16="http://schemas.microsoft.com/office/drawing/2014/main" id="{59747610-A697-41F8-5CFC-E66A5BBFC7EA}"/>
              </a:ext>
            </a:extLst>
          </p:cNvPr>
          <p:cNvSpPr txBox="1"/>
          <p:nvPr/>
        </p:nvSpPr>
        <p:spPr>
          <a:xfrm>
            <a:off x="6261100" y="4533900"/>
            <a:ext cx="825500" cy="646331"/>
          </a:xfrm>
          <a:prstGeom prst="rect">
            <a:avLst/>
          </a:prstGeom>
          <a:noFill/>
        </p:spPr>
        <p:txBody>
          <a:bodyPr wrap="square" rtlCol="0">
            <a:spAutoFit/>
          </a:bodyPr>
          <a:lstStyle/>
          <a:p>
            <a:r>
              <a:rPr lang="en-US" dirty="0">
                <a:solidFill>
                  <a:srgbClr val="00B050"/>
                </a:solidFill>
              </a:rPr>
              <a:t>500 Shear</a:t>
            </a:r>
          </a:p>
        </p:txBody>
      </p:sp>
      <p:sp>
        <p:nvSpPr>
          <p:cNvPr id="12" name="TextBox 11">
            <a:extLst>
              <a:ext uri="{FF2B5EF4-FFF2-40B4-BE49-F238E27FC236}">
                <a16:creationId xmlns:a16="http://schemas.microsoft.com/office/drawing/2014/main" id="{5FC21E76-3B2F-942E-5E94-50A2F62A420B}"/>
              </a:ext>
            </a:extLst>
          </p:cNvPr>
          <p:cNvSpPr txBox="1"/>
          <p:nvPr/>
        </p:nvSpPr>
        <p:spPr>
          <a:xfrm>
            <a:off x="6745124" y="6493452"/>
            <a:ext cx="4137351" cy="369332"/>
          </a:xfrm>
          <a:prstGeom prst="rect">
            <a:avLst/>
          </a:prstGeom>
          <a:noFill/>
        </p:spPr>
        <p:txBody>
          <a:bodyPr wrap="none" rtlCol="0">
            <a:spAutoFit/>
          </a:bodyPr>
          <a:lstStyle/>
          <a:p>
            <a:r>
              <a:rPr lang="en-US" dirty="0"/>
              <a:t>Credit: Hanna McDaniel, CSU REU Student</a:t>
            </a:r>
          </a:p>
        </p:txBody>
      </p:sp>
      <p:sp>
        <p:nvSpPr>
          <p:cNvPr id="15" name="Slide Number Placeholder 14">
            <a:extLst>
              <a:ext uri="{FF2B5EF4-FFF2-40B4-BE49-F238E27FC236}">
                <a16:creationId xmlns:a16="http://schemas.microsoft.com/office/drawing/2014/main" id="{E7DD2172-E9EA-C95E-90A6-D50168CC837C}"/>
              </a:ext>
            </a:extLst>
          </p:cNvPr>
          <p:cNvSpPr>
            <a:spLocks noGrp="1"/>
          </p:cNvSpPr>
          <p:nvPr>
            <p:ph type="sldNum" sz="quarter" idx="12"/>
          </p:nvPr>
        </p:nvSpPr>
        <p:spPr/>
        <p:txBody>
          <a:bodyPr/>
          <a:lstStyle/>
          <a:p>
            <a:fld id="{310B25F3-BAA0-2E4D-B660-27975D2E3199}" type="slidenum">
              <a:rPr lang="en-US" smtClean="0"/>
              <a:t>33</a:t>
            </a:fld>
            <a:endParaRPr lang="en-US"/>
          </a:p>
        </p:txBody>
      </p:sp>
    </p:spTree>
    <p:extLst>
      <p:ext uri="{BB962C8B-B14F-4D97-AF65-F5344CB8AC3E}">
        <p14:creationId xmlns:p14="http://schemas.microsoft.com/office/powerpoint/2010/main" val="1319565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8AB8D28-EBA1-E9D8-D192-63516688B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132" y="1103221"/>
            <a:ext cx="5648166" cy="524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2D4E00-38EF-057A-5520-A0F726B36786}"/>
              </a:ext>
            </a:extLst>
          </p:cNvPr>
          <p:cNvSpPr txBox="1">
            <a:spLocks/>
          </p:cNvSpPr>
          <p:nvPr/>
        </p:nvSpPr>
        <p:spPr>
          <a:xfrm>
            <a:off x="838200" y="1798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Interpretability/Explainability</a:t>
            </a:r>
            <a:endParaRPr lang="en-US" dirty="0"/>
          </a:p>
        </p:txBody>
      </p:sp>
      <p:sp>
        <p:nvSpPr>
          <p:cNvPr id="5" name="TextBox 4">
            <a:extLst>
              <a:ext uri="{FF2B5EF4-FFF2-40B4-BE49-F238E27FC236}">
                <a16:creationId xmlns:a16="http://schemas.microsoft.com/office/drawing/2014/main" id="{E600C9EF-7A98-2EDC-E9CB-9B44AF859A65}"/>
              </a:ext>
            </a:extLst>
          </p:cNvPr>
          <p:cNvSpPr txBox="1"/>
          <p:nvPr/>
        </p:nvSpPr>
        <p:spPr>
          <a:xfrm flipH="1">
            <a:off x="441165" y="1128622"/>
            <a:ext cx="5239068" cy="5552569"/>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900" dirty="0"/>
              <a:t>OK, the RFs learned important relationships in training…</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What do they use on a day-to-day basis to make forecasts? </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Probability = contribution</a:t>
            </a:r>
            <a:r>
              <a:rPr lang="en-US" sz="1900" baseline="-25000" dirty="0">
                <a:sym typeface="Wingdings" pitchFamily="2" charset="2"/>
              </a:rPr>
              <a:t>1</a:t>
            </a:r>
            <a:r>
              <a:rPr lang="en-US" sz="1900" dirty="0">
                <a:sym typeface="Wingdings" pitchFamily="2" charset="2"/>
              </a:rPr>
              <a:t> + contribution</a:t>
            </a:r>
            <a:r>
              <a:rPr lang="en-US" sz="1900" baseline="-25000" dirty="0">
                <a:sym typeface="Wingdings" pitchFamily="2" charset="2"/>
              </a:rPr>
              <a:t>2</a:t>
            </a:r>
            <a:r>
              <a:rPr lang="en-US" sz="1900" dirty="0">
                <a:sym typeface="Wingdings" pitchFamily="2" charset="2"/>
              </a:rPr>
              <a:t> + … + </a:t>
            </a:r>
            <a:r>
              <a:rPr lang="en-US" sz="1900" dirty="0" err="1">
                <a:sym typeface="Wingdings" pitchFamily="2" charset="2"/>
              </a:rPr>
              <a:t>contribution</a:t>
            </a:r>
            <a:r>
              <a:rPr lang="en-US" sz="1900" baseline="-25000" dirty="0" err="1">
                <a:sym typeface="Wingdings" pitchFamily="2" charset="2"/>
              </a:rPr>
              <a:t>n</a:t>
            </a:r>
            <a:r>
              <a:rPr lang="en-US" sz="1900" dirty="0">
                <a:sym typeface="Wingdings" pitchFamily="2" charset="2"/>
              </a:rPr>
              <a:t> + bias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Sum contribution of each meteorological variable/predictor across all forecasts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Day 1 hail forecast contributions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Break down by predictor hour</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endParaRPr lang="en-US" sz="1900" dirty="0"/>
          </a:p>
        </p:txBody>
      </p:sp>
      <p:sp>
        <p:nvSpPr>
          <p:cNvPr id="7" name="TextBox 6">
            <a:extLst>
              <a:ext uri="{FF2B5EF4-FFF2-40B4-BE49-F238E27FC236}">
                <a16:creationId xmlns:a16="http://schemas.microsoft.com/office/drawing/2014/main" id="{D937F7AE-100F-A4A2-10BB-BB68F59751FA}"/>
              </a:ext>
            </a:extLst>
          </p:cNvPr>
          <p:cNvSpPr txBox="1"/>
          <p:nvPr/>
        </p:nvSpPr>
        <p:spPr>
          <a:xfrm>
            <a:off x="6273800" y="2349500"/>
            <a:ext cx="711200" cy="369332"/>
          </a:xfrm>
          <a:prstGeom prst="rect">
            <a:avLst/>
          </a:prstGeom>
          <a:noFill/>
        </p:spPr>
        <p:txBody>
          <a:bodyPr wrap="square" rtlCol="0">
            <a:spAutoFit/>
          </a:bodyPr>
          <a:lstStyle/>
          <a:p>
            <a:r>
              <a:rPr lang="en-US" dirty="0">
                <a:solidFill>
                  <a:srgbClr val="00B050"/>
                </a:solidFill>
              </a:rPr>
              <a:t>APCP</a:t>
            </a:r>
          </a:p>
        </p:txBody>
      </p:sp>
      <p:sp>
        <p:nvSpPr>
          <p:cNvPr id="8" name="TextBox 7">
            <a:extLst>
              <a:ext uri="{FF2B5EF4-FFF2-40B4-BE49-F238E27FC236}">
                <a16:creationId xmlns:a16="http://schemas.microsoft.com/office/drawing/2014/main" id="{23F3BA01-2873-8E07-280D-3D7CB6231C3C}"/>
              </a:ext>
            </a:extLst>
          </p:cNvPr>
          <p:cNvSpPr txBox="1"/>
          <p:nvPr/>
        </p:nvSpPr>
        <p:spPr>
          <a:xfrm>
            <a:off x="7353300" y="733889"/>
            <a:ext cx="711200" cy="369332"/>
          </a:xfrm>
          <a:prstGeom prst="rect">
            <a:avLst/>
          </a:prstGeom>
          <a:noFill/>
        </p:spPr>
        <p:txBody>
          <a:bodyPr wrap="square" rtlCol="0">
            <a:spAutoFit/>
          </a:bodyPr>
          <a:lstStyle/>
          <a:p>
            <a:r>
              <a:rPr lang="en-US" dirty="0">
                <a:solidFill>
                  <a:srgbClr val="00B050"/>
                </a:solidFill>
              </a:rPr>
              <a:t>CAPE</a:t>
            </a:r>
          </a:p>
        </p:txBody>
      </p:sp>
      <p:sp>
        <p:nvSpPr>
          <p:cNvPr id="9" name="TextBox 8">
            <a:extLst>
              <a:ext uri="{FF2B5EF4-FFF2-40B4-BE49-F238E27FC236}">
                <a16:creationId xmlns:a16="http://schemas.microsoft.com/office/drawing/2014/main" id="{CE5253A6-CAF2-8800-7D1C-6C19CA4DA4E9}"/>
              </a:ext>
            </a:extLst>
          </p:cNvPr>
          <p:cNvSpPr txBox="1"/>
          <p:nvPr/>
        </p:nvSpPr>
        <p:spPr>
          <a:xfrm>
            <a:off x="8458200" y="1255622"/>
            <a:ext cx="711200" cy="369332"/>
          </a:xfrm>
          <a:prstGeom prst="rect">
            <a:avLst/>
          </a:prstGeom>
          <a:noFill/>
        </p:spPr>
        <p:txBody>
          <a:bodyPr wrap="square" rtlCol="0">
            <a:spAutoFit/>
          </a:bodyPr>
          <a:lstStyle/>
          <a:p>
            <a:r>
              <a:rPr lang="en-US" dirty="0">
                <a:solidFill>
                  <a:srgbClr val="00B050"/>
                </a:solidFill>
              </a:rPr>
              <a:t>CIN</a:t>
            </a:r>
          </a:p>
        </p:txBody>
      </p:sp>
      <p:sp>
        <p:nvSpPr>
          <p:cNvPr id="10" name="TextBox 9">
            <a:extLst>
              <a:ext uri="{FF2B5EF4-FFF2-40B4-BE49-F238E27FC236}">
                <a16:creationId xmlns:a16="http://schemas.microsoft.com/office/drawing/2014/main" id="{CAABD309-E079-CA7B-6340-061ABF4E8C6F}"/>
              </a:ext>
            </a:extLst>
          </p:cNvPr>
          <p:cNvSpPr txBox="1"/>
          <p:nvPr/>
        </p:nvSpPr>
        <p:spPr>
          <a:xfrm>
            <a:off x="9655331" y="4051300"/>
            <a:ext cx="711200" cy="369332"/>
          </a:xfrm>
          <a:prstGeom prst="rect">
            <a:avLst/>
          </a:prstGeom>
          <a:noFill/>
        </p:spPr>
        <p:txBody>
          <a:bodyPr wrap="square" rtlCol="0">
            <a:spAutoFit/>
          </a:bodyPr>
          <a:lstStyle/>
          <a:p>
            <a:r>
              <a:rPr lang="en-US" dirty="0">
                <a:solidFill>
                  <a:srgbClr val="00B050"/>
                </a:solidFill>
              </a:rPr>
              <a:t>MSLP</a:t>
            </a:r>
          </a:p>
        </p:txBody>
      </p:sp>
      <p:sp>
        <p:nvSpPr>
          <p:cNvPr id="11" name="TextBox 10">
            <a:extLst>
              <a:ext uri="{FF2B5EF4-FFF2-40B4-BE49-F238E27FC236}">
                <a16:creationId xmlns:a16="http://schemas.microsoft.com/office/drawing/2014/main" id="{59747610-A697-41F8-5CFC-E66A5BBFC7EA}"/>
              </a:ext>
            </a:extLst>
          </p:cNvPr>
          <p:cNvSpPr txBox="1"/>
          <p:nvPr/>
        </p:nvSpPr>
        <p:spPr>
          <a:xfrm>
            <a:off x="6261100" y="4533900"/>
            <a:ext cx="825500" cy="646331"/>
          </a:xfrm>
          <a:prstGeom prst="rect">
            <a:avLst/>
          </a:prstGeom>
          <a:noFill/>
        </p:spPr>
        <p:txBody>
          <a:bodyPr wrap="square" rtlCol="0">
            <a:spAutoFit/>
          </a:bodyPr>
          <a:lstStyle/>
          <a:p>
            <a:r>
              <a:rPr lang="en-US" dirty="0">
                <a:solidFill>
                  <a:srgbClr val="00B050"/>
                </a:solidFill>
              </a:rPr>
              <a:t>500 Shear</a:t>
            </a:r>
          </a:p>
        </p:txBody>
      </p:sp>
      <p:sp>
        <p:nvSpPr>
          <p:cNvPr id="4" name="TextBox 3">
            <a:extLst>
              <a:ext uri="{FF2B5EF4-FFF2-40B4-BE49-F238E27FC236}">
                <a16:creationId xmlns:a16="http://schemas.microsoft.com/office/drawing/2014/main" id="{FAC8B815-CFFE-A8A7-9816-1C5E58A0827E}"/>
              </a:ext>
            </a:extLst>
          </p:cNvPr>
          <p:cNvSpPr txBox="1"/>
          <p:nvPr/>
        </p:nvSpPr>
        <p:spPr>
          <a:xfrm>
            <a:off x="6745124" y="6493452"/>
            <a:ext cx="4137351" cy="369332"/>
          </a:xfrm>
          <a:prstGeom prst="rect">
            <a:avLst/>
          </a:prstGeom>
          <a:noFill/>
        </p:spPr>
        <p:txBody>
          <a:bodyPr wrap="none" rtlCol="0">
            <a:spAutoFit/>
          </a:bodyPr>
          <a:lstStyle/>
          <a:p>
            <a:r>
              <a:rPr lang="en-US" dirty="0"/>
              <a:t>Credit: Hanna McDaniel, CSU REU Student</a:t>
            </a:r>
          </a:p>
        </p:txBody>
      </p:sp>
      <p:sp>
        <p:nvSpPr>
          <p:cNvPr id="13" name="Slide Number Placeholder 12">
            <a:extLst>
              <a:ext uri="{FF2B5EF4-FFF2-40B4-BE49-F238E27FC236}">
                <a16:creationId xmlns:a16="http://schemas.microsoft.com/office/drawing/2014/main" id="{F7E9EE94-16D4-451E-8AFA-64A03080F2CE}"/>
              </a:ext>
            </a:extLst>
          </p:cNvPr>
          <p:cNvSpPr>
            <a:spLocks noGrp="1"/>
          </p:cNvSpPr>
          <p:nvPr>
            <p:ph type="sldNum" sz="quarter" idx="12"/>
          </p:nvPr>
        </p:nvSpPr>
        <p:spPr/>
        <p:txBody>
          <a:bodyPr/>
          <a:lstStyle/>
          <a:p>
            <a:fld id="{310B25F3-BAA0-2E4D-B660-27975D2E3199}" type="slidenum">
              <a:rPr lang="en-US" smtClean="0"/>
              <a:t>34</a:t>
            </a:fld>
            <a:endParaRPr lang="en-US"/>
          </a:p>
        </p:txBody>
      </p:sp>
    </p:spTree>
    <p:extLst>
      <p:ext uri="{BB962C8B-B14F-4D97-AF65-F5344CB8AC3E}">
        <p14:creationId xmlns:p14="http://schemas.microsoft.com/office/powerpoint/2010/main" val="907509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4E00-38EF-057A-5520-A0F726B36786}"/>
              </a:ext>
            </a:extLst>
          </p:cNvPr>
          <p:cNvSpPr txBox="1">
            <a:spLocks/>
          </p:cNvSpPr>
          <p:nvPr/>
        </p:nvSpPr>
        <p:spPr>
          <a:xfrm>
            <a:off x="838200" y="1798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Interpretability/Explainability</a:t>
            </a:r>
            <a:endParaRPr lang="en-US" dirty="0"/>
          </a:p>
        </p:txBody>
      </p:sp>
      <p:pic>
        <p:nvPicPr>
          <p:cNvPr id="4" name="Picture 3">
            <a:extLst>
              <a:ext uri="{FF2B5EF4-FFF2-40B4-BE49-F238E27FC236}">
                <a16:creationId xmlns:a16="http://schemas.microsoft.com/office/drawing/2014/main" id="{BBFA699C-E5CB-F35D-69E3-B373D94DAC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317" t="-2222" r="59339" b="67407"/>
          <a:stretch/>
        </p:blipFill>
        <p:spPr bwMode="auto">
          <a:xfrm>
            <a:off x="7327900" y="1022578"/>
            <a:ext cx="3359911" cy="5351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3D8030-8B97-41A5-2938-EC1CFF87C06E}"/>
              </a:ext>
            </a:extLst>
          </p:cNvPr>
          <p:cNvSpPr txBox="1"/>
          <p:nvPr/>
        </p:nvSpPr>
        <p:spPr>
          <a:xfrm>
            <a:off x="6670468" y="1016456"/>
            <a:ext cx="4934364" cy="369332"/>
          </a:xfrm>
          <a:prstGeom prst="rect">
            <a:avLst/>
          </a:prstGeom>
          <a:noFill/>
        </p:spPr>
        <p:txBody>
          <a:bodyPr wrap="none" rtlCol="0">
            <a:spAutoFit/>
          </a:bodyPr>
          <a:lstStyle/>
          <a:p>
            <a:r>
              <a:rPr lang="en-US" dirty="0"/>
              <a:t>CAPE Contributions to </a:t>
            </a:r>
            <a:r>
              <a:rPr lang="en-US" dirty="0" err="1"/>
              <a:t>realtime</a:t>
            </a:r>
            <a:r>
              <a:rPr lang="en-US" dirty="0"/>
              <a:t> day 1 hail forecasts</a:t>
            </a:r>
          </a:p>
        </p:txBody>
      </p:sp>
      <p:sp>
        <p:nvSpPr>
          <p:cNvPr id="12" name="TextBox 11">
            <a:extLst>
              <a:ext uri="{FF2B5EF4-FFF2-40B4-BE49-F238E27FC236}">
                <a16:creationId xmlns:a16="http://schemas.microsoft.com/office/drawing/2014/main" id="{8C5699CE-B9A8-CD4A-178C-84A0092D7D98}"/>
              </a:ext>
            </a:extLst>
          </p:cNvPr>
          <p:cNvSpPr txBox="1"/>
          <p:nvPr/>
        </p:nvSpPr>
        <p:spPr>
          <a:xfrm flipH="1">
            <a:off x="441165" y="1128622"/>
            <a:ext cx="5239068" cy="5552569"/>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900" dirty="0"/>
              <a:t>OK, the RFs learned important relationships in training…</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What do they use on a day-to-day basis to make forecasts? </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Probability = contribution</a:t>
            </a:r>
            <a:r>
              <a:rPr lang="en-US" sz="1900" baseline="-25000" dirty="0">
                <a:sym typeface="Wingdings" pitchFamily="2" charset="2"/>
              </a:rPr>
              <a:t>1</a:t>
            </a:r>
            <a:r>
              <a:rPr lang="en-US" sz="1900" dirty="0">
                <a:sym typeface="Wingdings" pitchFamily="2" charset="2"/>
              </a:rPr>
              <a:t> + contribution</a:t>
            </a:r>
            <a:r>
              <a:rPr lang="en-US" sz="1900" baseline="-25000" dirty="0">
                <a:sym typeface="Wingdings" pitchFamily="2" charset="2"/>
              </a:rPr>
              <a:t>2</a:t>
            </a:r>
            <a:r>
              <a:rPr lang="en-US" sz="1900" dirty="0">
                <a:sym typeface="Wingdings" pitchFamily="2" charset="2"/>
              </a:rPr>
              <a:t> + … + </a:t>
            </a:r>
            <a:r>
              <a:rPr lang="en-US" sz="1900" dirty="0" err="1">
                <a:sym typeface="Wingdings" pitchFamily="2" charset="2"/>
              </a:rPr>
              <a:t>contribution</a:t>
            </a:r>
            <a:r>
              <a:rPr lang="en-US" sz="1900" baseline="-25000" dirty="0" err="1">
                <a:sym typeface="Wingdings" pitchFamily="2" charset="2"/>
              </a:rPr>
              <a:t>n</a:t>
            </a:r>
            <a:r>
              <a:rPr lang="en-US" sz="1900" dirty="0">
                <a:sym typeface="Wingdings" pitchFamily="2" charset="2"/>
              </a:rPr>
              <a:t> + bias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Sum contribution of each meteorological variable/predictor across all forecasts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Day 1 hail forecast contributions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Break down by predictor hour</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endParaRPr lang="en-US" sz="1900" dirty="0"/>
          </a:p>
        </p:txBody>
      </p:sp>
      <p:sp>
        <p:nvSpPr>
          <p:cNvPr id="13" name="TextBox 12">
            <a:extLst>
              <a:ext uri="{FF2B5EF4-FFF2-40B4-BE49-F238E27FC236}">
                <a16:creationId xmlns:a16="http://schemas.microsoft.com/office/drawing/2014/main" id="{5FF68E6C-9FF5-2C47-D6CA-421115F0F785}"/>
              </a:ext>
            </a:extLst>
          </p:cNvPr>
          <p:cNvSpPr txBox="1"/>
          <p:nvPr/>
        </p:nvSpPr>
        <p:spPr>
          <a:xfrm>
            <a:off x="6745124" y="6493452"/>
            <a:ext cx="4137351" cy="369332"/>
          </a:xfrm>
          <a:prstGeom prst="rect">
            <a:avLst/>
          </a:prstGeom>
          <a:noFill/>
        </p:spPr>
        <p:txBody>
          <a:bodyPr wrap="none" rtlCol="0">
            <a:spAutoFit/>
          </a:bodyPr>
          <a:lstStyle/>
          <a:p>
            <a:r>
              <a:rPr lang="en-US" dirty="0"/>
              <a:t>Credit: Hanna McDaniel, CSU REU Student</a:t>
            </a:r>
          </a:p>
        </p:txBody>
      </p:sp>
      <p:sp>
        <p:nvSpPr>
          <p:cNvPr id="16" name="Slide Number Placeholder 15">
            <a:extLst>
              <a:ext uri="{FF2B5EF4-FFF2-40B4-BE49-F238E27FC236}">
                <a16:creationId xmlns:a16="http://schemas.microsoft.com/office/drawing/2014/main" id="{1B333CF0-3E65-20E0-5D1C-3E373FEE21B4}"/>
              </a:ext>
            </a:extLst>
          </p:cNvPr>
          <p:cNvSpPr>
            <a:spLocks noGrp="1"/>
          </p:cNvSpPr>
          <p:nvPr>
            <p:ph type="sldNum" sz="quarter" idx="12"/>
          </p:nvPr>
        </p:nvSpPr>
        <p:spPr/>
        <p:txBody>
          <a:bodyPr/>
          <a:lstStyle/>
          <a:p>
            <a:fld id="{310B25F3-BAA0-2E4D-B660-27975D2E3199}" type="slidenum">
              <a:rPr lang="en-US" smtClean="0"/>
              <a:t>35</a:t>
            </a:fld>
            <a:endParaRPr lang="en-US"/>
          </a:p>
        </p:txBody>
      </p:sp>
    </p:spTree>
    <p:extLst>
      <p:ext uri="{BB962C8B-B14F-4D97-AF65-F5344CB8AC3E}">
        <p14:creationId xmlns:p14="http://schemas.microsoft.com/office/powerpoint/2010/main" val="3092977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4E00-38EF-057A-5520-A0F726B36786}"/>
              </a:ext>
            </a:extLst>
          </p:cNvPr>
          <p:cNvSpPr txBox="1">
            <a:spLocks/>
          </p:cNvSpPr>
          <p:nvPr/>
        </p:nvSpPr>
        <p:spPr>
          <a:xfrm>
            <a:off x="838200" y="1798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Interpretability/Explainability</a:t>
            </a:r>
            <a:endParaRPr lang="en-US" dirty="0"/>
          </a:p>
        </p:txBody>
      </p:sp>
      <p:sp>
        <p:nvSpPr>
          <p:cNvPr id="6" name="TextBox 5">
            <a:extLst>
              <a:ext uri="{FF2B5EF4-FFF2-40B4-BE49-F238E27FC236}">
                <a16:creationId xmlns:a16="http://schemas.microsoft.com/office/drawing/2014/main" id="{803D8030-8B97-41A5-2938-EC1CFF87C06E}"/>
              </a:ext>
            </a:extLst>
          </p:cNvPr>
          <p:cNvSpPr txBox="1"/>
          <p:nvPr/>
        </p:nvSpPr>
        <p:spPr>
          <a:xfrm>
            <a:off x="6695420" y="1056044"/>
            <a:ext cx="4840941" cy="369332"/>
          </a:xfrm>
          <a:prstGeom prst="rect">
            <a:avLst/>
          </a:prstGeom>
          <a:noFill/>
        </p:spPr>
        <p:txBody>
          <a:bodyPr wrap="none" rtlCol="0">
            <a:spAutoFit/>
          </a:bodyPr>
          <a:lstStyle/>
          <a:p>
            <a:r>
              <a:rPr lang="en-US" dirty="0"/>
              <a:t>CAPE 1500 UTC contribution to day 1 hail forecast</a:t>
            </a:r>
          </a:p>
        </p:txBody>
      </p:sp>
      <p:sp>
        <p:nvSpPr>
          <p:cNvPr id="12" name="TextBox 11">
            <a:extLst>
              <a:ext uri="{FF2B5EF4-FFF2-40B4-BE49-F238E27FC236}">
                <a16:creationId xmlns:a16="http://schemas.microsoft.com/office/drawing/2014/main" id="{8C5699CE-B9A8-CD4A-178C-84A0092D7D98}"/>
              </a:ext>
            </a:extLst>
          </p:cNvPr>
          <p:cNvSpPr txBox="1"/>
          <p:nvPr/>
        </p:nvSpPr>
        <p:spPr>
          <a:xfrm flipH="1">
            <a:off x="441165" y="1128622"/>
            <a:ext cx="5239068" cy="5552569"/>
          </a:xfrm>
          <a:prstGeom prst="roundRect">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900" dirty="0"/>
              <a:t>OK, the RFs learned important relationships in training…</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What do they use on a day-to-day basis to make forecasts? </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Probability = contribution</a:t>
            </a:r>
            <a:r>
              <a:rPr lang="en-US" sz="1900" baseline="-25000" dirty="0">
                <a:sym typeface="Wingdings" pitchFamily="2" charset="2"/>
              </a:rPr>
              <a:t>1</a:t>
            </a:r>
            <a:r>
              <a:rPr lang="en-US" sz="1900" dirty="0">
                <a:sym typeface="Wingdings" pitchFamily="2" charset="2"/>
              </a:rPr>
              <a:t> + contribution</a:t>
            </a:r>
            <a:r>
              <a:rPr lang="en-US" sz="1900" baseline="-25000" dirty="0">
                <a:sym typeface="Wingdings" pitchFamily="2" charset="2"/>
              </a:rPr>
              <a:t>2</a:t>
            </a:r>
            <a:r>
              <a:rPr lang="en-US" sz="1900" dirty="0">
                <a:sym typeface="Wingdings" pitchFamily="2" charset="2"/>
              </a:rPr>
              <a:t> + … + </a:t>
            </a:r>
            <a:r>
              <a:rPr lang="en-US" sz="1900" dirty="0" err="1">
                <a:sym typeface="Wingdings" pitchFamily="2" charset="2"/>
              </a:rPr>
              <a:t>contribution</a:t>
            </a:r>
            <a:r>
              <a:rPr lang="en-US" sz="1900" baseline="-25000" dirty="0" err="1">
                <a:sym typeface="Wingdings" pitchFamily="2" charset="2"/>
              </a:rPr>
              <a:t>n</a:t>
            </a:r>
            <a:r>
              <a:rPr lang="en-US" sz="1900" dirty="0">
                <a:sym typeface="Wingdings" pitchFamily="2" charset="2"/>
              </a:rPr>
              <a:t> + bias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Sum contribution of each meteorological variable/predictor across all forecasts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Day 1 hail forecast contributions</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r>
              <a:rPr lang="en-US" sz="1900" dirty="0">
                <a:sym typeface="Wingdings" pitchFamily="2" charset="2"/>
              </a:rPr>
              <a:t>Break down by predictor hour</a:t>
            </a:r>
          </a:p>
          <a:p>
            <a:pPr marL="285750" indent="-285750">
              <a:buFont typeface="Arial" panose="020B0604020202020204" pitchFamily="34" charset="0"/>
              <a:buChar char="•"/>
            </a:pPr>
            <a:endParaRPr lang="en-US" sz="1900" dirty="0">
              <a:sym typeface="Wingdings" pitchFamily="2" charset="2"/>
            </a:endParaRPr>
          </a:p>
          <a:p>
            <a:pPr marL="285750" indent="-285750">
              <a:buFont typeface="Arial" panose="020B0604020202020204" pitchFamily="34" charset="0"/>
              <a:buChar char="•"/>
            </a:pPr>
            <a:endParaRPr lang="en-US" sz="1900" dirty="0"/>
          </a:p>
        </p:txBody>
      </p:sp>
      <p:sp>
        <p:nvSpPr>
          <p:cNvPr id="13" name="TextBox 12">
            <a:extLst>
              <a:ext uri="{FF2B5EF4-FFF2-40B4-BE49-F238E27FC236}">
                <a16:creationId xmlns:a16="http://schemas.microsoft.com/office/drawing/2014/main" id="{5FF68E6C-9FF5-2C47-D6CA-421115F0F785}"/>
              </a:ext>
            </a:extLst>
          </p:cNvPr>
          <p:cNvSpPr txBox="1"/>
          <p:nvPr/>
        </p:nvSpPr>
        <p:spPr>
          <a:xfrm>
            <a:off x="6745124" y="6493452"/>
            <a:ext cx="4137351" cy="369332"/>
          </a:xfrm>
          <a:prstGeom prst="rect">
            <a:avLst/>
          </a:prstGeom>
          <a:noFill/>
        </p:spPr>
        <p:txBody>
          <a:bodyPr wrap="none" rtlCol="0">
            <a:spAutoFit/>
          </a:bodyPr>
          <a:lstStyle/>
          <a:p>
            <a:r>
              <a:rPr lang="en-US" dirty="0"/>
              <a:t>Credit: Hanna McDaniel, CSU REU Student</a:t>
            </a:r>
          </a:p>
        </p:txBody>
      </p:sp>
      <p:pic>
        <p:nvPicPr>
          <p:cNvPr id="5122" name="Picture 2">
            <a:extLst>
              <a:ext uri="{FF2B5EF4-FFF2-40B4-BE49-F238E27FC236}">
                <a16:creationId xmlns:a16="http://schemas.microsoft.com/office/drawing/2014/main" id="{59E34910-C7D5-72AC-4AD9-4DBF74EEE4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6096000" y="1385788"/>
            <a:ext cx="5622923" cy="465941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9E35A8A-6994-09A1-F800-5B81964F44CF}"/>
              </a:ext>
            </a:extLst>
          </p:cNvPr>
          <p:cNvSpPr>
            <a:spLocks noGrp="1"/>
          </p:cNvSpPr>
          <p:nvPr>
            <p:ph type="sldNum" sz="quarter" idx="12"/>
          </p:nvPr>
        </p:nvSpPr>
        <p:spPr/>
        <p:txBody>
          <a:bodyPr/>
          <a:lstStyle/>
          <a:p>
            <a:fld id="{310B25F3-BAA0-2E4D-B660-27975D2E3199}" type="slidenum">
              <a:rPr lang="en-US" smtClean="0"/>
              <a:t>36</a:t>
            </a:fld>
            <a:endParaRPr lang="en-US"/>
          </a:p>
        </p:txBody>
      </p:sp>
    </p:spTree>
    <p:extLst>
      <p:ext uri="{BB962C8B-B14F-4D97-AF65-F5344CB8AC3E}">
        <p14:creationId xmlns:p14="http://schemas.microsoft.com/office/powerpoint/2010/main" val="1219440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745E-B5E9-F145-A502-10719630E50D}"/>
              </a:ext>
            </a:extLst>
          </p:cNvPr>
          <p:cNvSpPr>
            <a:spLocks noGrp="1"/>
          </p:cNvSpPr>
          <p:nvPr>
            <p:ph type="title"/>
          </p:nvPr>
        </p:nvSpPr>
        <p:spPr/>
        <p:txBody>
          <a:bodyPr/>
          <a:lstStyle/>
          <a:p>
            <a:r>
              <a:rPr lang="en-US" dirty="0"/>
              <a:t>Summary and Next Steps</a:t>
            </a:r>
          </a:p>
        </p:txBody>
      </p:sp>
      <p:sp>
        <p:nvSpPr>
          <p:cNvPr id="3" name="Content Placeholder 2">
            <a:extLst>
              <a:ext uri="{FF2B5EF4-FFF2-40B4-BE49-F238E27FC236}">
                <a16:creationId xmlns:a16="http://schemas.microsoft.com/office/drawing/2014/main" id="{638FB1C8-5FCD-2C4D-B3AD-F3533EAA7874}"/>
              </a:ext>
            </a:extLst>
          </p:cNvPr>
          <p:cNvSpPr>
            <a:spLocks noGrp="1"/>
          </p:cNvSpPr>
          <p:nvPr>
            <p:ph idx="1"/>
          </p:nvPr>
        </p:nvSpPr>
        <p:spPr/>
        <p:txBody>
          <a:bodyPr>
            <a:normAutofit fontScale="92500" lnSpcReduction="20000"/>
          </a:bodyPr>
          <a:lstStyle/>
          <a:p>
            <a:r>
              <a:rPr lang="en-US" dirty="0"/>
              <a:t>Day 1 forecasts compare similarly to SPC outlooks; skill gap (i.e., ML better) increases at day 2 and significantly at day 3</a:t>
            </a:r>
          </a:p>
          <a:p>
            <a:r>
              <a:rPr lang="en-US" dirty="0"/>
              <a:t>Reasonable RF-forecast skill and resolution out to day 6, likely a result of more frequent issuances of low-probability contours</a:t>
            </a:r>
          </a:p>
          <a:p>
            <a:r>
              <a:rPr lang="en-US" dirty="0"/>
              <a:t>CSU-MLP issues far more frequent probability contours; SPC is conservative when issuing outlooks, but tends to correctly forecast events when outlooks are issued</a:t>
            </a:r>
          </a:p>
          <a:p>
            <a:r>
              <a:rPr lang="en-US" dirty="0"/>
              <a:t>Interpretability metrics illustrate that the Random Forests are learning the relationships we know are important for severe weather forecasting</a:t>
            </a:r>
          </a:p>
          <a:p>
            <a:endParaRPr lang="en-US" dirty="0">
              <a:solidFill>
                <a:srgbClr val="FF0000"/>
              </a:solidFill>
            </a:endParaRPr>
          </a:p>
          <a:p>
            <a:r>
              <a:rPr lang="en-US" dirty="0">
                <a:solidFill>
                  <a:srgbClr val="FF0000"/>
                </a:solidFill>
              </a:rPr>
              <a:t>Constant feedback and discussion with SPC (and NWS orgs!!) to tailor products to their needs, e.g., day 9 and 10 forecasts, day 3 individual hazards</a:t>
            </a:r>
          </a:p>
        </p:txBody>
      </p:sp>
      <p:sp>
        <p:nvSpPr>
          <p:cNvPr id="4" name="TextBox 3">
            <a:extLst>
              <a:ext uri="{FF2B5EF4-FFF2-40B4-BE49-F238E27FC236}">
                <a16:creationId xmlns:a16="http://schemas.microsoft.com/office/drawing/2014/main" id="{25F18412-645D-8C4D-8D76-15EBB4FBB781}"/>
              </a:ext>
            </a:extLst>
          </p:cNvPr>
          <p:cNvSpPr txBox="1"/>
          <p:nvPr/>
        </p:nvSpPr>
        <p:spPr>
          <a:xfrm>
            <a:off x="6872514" y="6169709"/>
            <a:ext cx="10178143" cy="646331"/>
          </a:xfrm>
          <a:prstGeom prst="rect">
            <a:avLst/>
          </a:prstGeom>
          <a:noFill/>
        </p:spPr>
        <p:txBody>
          <a:bodyPr wrap="square" rtlCol="0">
            <a:spAutoFit/>
          </a:bodyPr>
          <a:lstStyle/>
          <a:p>
            <a:r>
              <a:rPr lang="en-US" dirty="0"/>
              <a:t>Contact: Aaron Hill (</a:t>
            </a:r>
            <a:r>
              <a:rPr lang="en-US" dirty="0">
                <a:hlinkClick r:id="rId2"/>
              </a:rPr>
              <a:t>aaron.hill@colostate.edu</a:t>
            </a:r>
            <a:r>
              <a:rPr lang="en-US" dirty="0"/>
              <a:t>)</a:t>
            </a:r>
          </a:p>
          <a:p>
            <a:r>
              <a:rPr lang="en-US" dirty="0"/>
              <a:t>Russ Schumacher (</a:t>
            </a:r>
            <a:r>
              <a:rPr lang="en-US" dirty="0" err="1"/>
              <a:t>russ.schumacher@colostate.edu</a:t>
            </a:r>
            <a:r>
              <a:rPr lang="en-US" dirty="0"/>
              <a:t>)</a:t>
            </a:r>
          </a:p>
        </p:txBody>
      </p:sp>
      <p:sp>
        <p:nvSpPr>
          <p:cNvPr id="7" name="Slide Number Placeholder 6">
            <a:extLst>
              <a:ext uri="{FF2B5EF4-FFF2-40B4-BE49-F238E27FC236}">
                <a16:creationId xmlns:a16="http://schemas.microsoft.com/office/drawing/2014/main" id="{05E356E9-B9FA-50C5-0B5B-FC7A0D9E261A}"/>
              </a:ext>
            </a:extLst>
          </p:cNvPr>
          <p:cNvSpPr>
            <a:spLocks noGrp="1"/>
          </p:cNvSpPr>
          <p:nvPr>
            <p:ph type="sldNum" sz="quarter" idx="12"/>
          </p:nvPr>
        </p:nvSpPr>
        <p:spPr/>
        <p:txBody>
          <a:bodyPr/>
          <a:lstStyle/>
          <a:p>
            <a:fld id="{310B25F3-BAA0-2E4D-B660-27975D2E3199}" type="slidenum">
              <a:rPr lang="en-US" smtClean="0"/>
              <a:t>37</a:t>
            </a:fld>
            <a:endParaRPr lang="en-US"/>
          </a:p>
        </p:txBody>
      </p:sp>
    </p:spTree>
    <p:extLst>
      <p:ext uri="{BB962C8B-B14F-4D97-AF65-F5344CB8AC3E}">
        <p14:creationId xmlns:p14="http://schemas.microsoft.com/office/powerpoint/2010/main" val="627497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8F5354-2993-584A-1454-55CB3427F3DC}"/>
              </a:ext>
            </a:extLst>
          </p:cNvPr>
          <p:cNvSpPr>
            <a:spLocks noGrp="1"/>
          </p:cNvSpPr>
          <p:nvPr>
            <p:ph idx="1"/>
          </p:nvPr>
        </p:nvSpPr>
        <p:spPr>
          <a:xfrm>
            <a:off x="838200" y="1825625"/>
            <a:ext cx="10515600" cy="4351338"/>
          </a:xfrm>
        </p:spPr>
        <p:txBody>
          <a:bodyPr>
            <a:normAutofit fontScale="92500" lnSpcReduction="20000"/>
          </a:bodyPr>
          <a:lstStyle/>
          <a:p>
            <a:r>
              <a:rPr lang="en-US" dirty="0"/>
              <a:t>Day 1 forecasts compare similarly to SPC outlooks; skill gap (i.e., ML better) increases at day 2 and significantly at day 3</a:t>
            </a:r>
          </a:p>
          <a:p>
            <a:r>
              <a:rPr lang="en-US" dirty="0"/>
              <a:t>Reasonable RF-forecast skill and resolution out to day 6, likely a result of more frequent issuances of low-probability contours</a:t>
            </a:r>
          </a:p>
          <a:p>
            <a:r>
              <a:rPr lang="en-US" dirty="0"/>
              <a:t>CSU-MLP issues far more frequent probability contours; SPC is conservative when issuing outlooks, but tends to correctly forecast events when outlooks are issued</a:t>
            </a:r>
          </a:p>
          <a:p>
            <a:r>
              <a:rPr lang="en-US" dirty="0"/>
              <a:t>Interpretability metrics illustrate that the Random Forests are learning the relationships we know are important for severe weather forecasting</a:t>
            </a:r>
          </a:p>
          <a:p>
            <a:endParaRPr lang="en-US" dirty="0">
              <a:solidFill>
                <a:srgbClr val="FF0000"/>
              </a:solidFill>
            </a:endParaRPr>
          </a:p>
          <a:p>
            <a:r>
              <a:rPr lang="en-US" dirty="0">
                <a:solidFill>
                  <a:srgbClr val="FF0000"/>
                </a:solidFill>
              </a:rPr>
              <a:t>Constant feedback and discussion with SPC (and NWS offices!!) to tailor products to their needs, e.g., day 9 and 10 forecasts, day 3 individual hazards</a:t>
            </a:r>
          </a:p>
        </p:txBody>
      </p:sp>
      <p:sp>
        <p:nvSpPr>
          <p:cNvPr id="2" name="Title 1">
            <a:extLst>
              <a:ext uri="{FF2B5EF4-FFF2-40B4-BE49-F238E27FC236}">
                <a16:creationId xmlns:a16="http://schemas.microsoft.com/office/drawing/2014/main" id="{9BD0745E-B5E9-F145-A502-10719630E50D}"/>
              </a:ext>
            </a:extLst>
          </p:cNvPr>
          <p:cNvSpPr>
            <a:spLocks noGrp="1"/>
          </p:cNvSpPr>
          <p:nvPr>
            <p:ph type="title"/>
          </p:nvPr>
        </p:nvSpPr>
        <p:spPr/>
        <p:txBody>
          <a:bodyPr/>
          <a:lstStyle/>
          <a:p>
            <a:r>
              <a:rPr lang="en-US" dirty="0"/>
              <a:t>Summary and Next Steps</a:t>
            </a:r>
          </a:p>
        </p:txBody>
      </p:sp>
      <p:sp>
        <p:nvSpPr>
          <p:cNvPr id="4" name="TextBox 3">
            <a:extLst>
              <a:ext uri="{FF2B5EF4-FFF2-40B4-BE49-F238E27FC236}">
                <a16:creationId xmlns:a16="http://schemas.microsoft.com/office/drawing/2014/main" id="{25F18412-645D-8C4D-8D76-15EBB4FBB781}"/>
              </a:ext>
            </a:extLst>
          </p:cNvPr>
          <p:cNvSpPr txBox="1"/>
          <p:nvPr/>
        </p:nvSpPr>
        <p:spPr>
          <a:xfrm>
            <a:off x="6872514" y="6169709"/>
            <a:ext cx="10178143" cy="646331"/>
          </a:xfrm>
          <a:prstGeom prst="rect">
            <a:avLst/>
          </a:prstGeom>
          <a:noFill/>
        </p:spPr>
        <p:txBody>
          <a:bodyPr wrap="square" rtlCol="0">
            <a:spAutoFit/>
          </a:bodyPr>
          <a:lstStyle/>
          <a:p>
            <a:r>
              <a:rPr lang="en-US" dirty="0"/>
              <a:t>Contact: Aaron Hill (</a:t>
            </a:r>
            <a:r>
              <a:rPr lang="en-US" dirty="0">
                <a:hlinkClick r:id="rId2"/>
              </a:rPr>
              <a:t>aaron.hill@colostate.edu</a:t>
            </a:r>
            <a:r>
              <a:rPr lang="en-US" dirty="0"/>
              <a:t>)</a:t>
            </a:r>
          </a:p>
          <a:p>
            <a:r>
              <a:rPr lang="en-US" dirty="0"/>
              <a:t>Russ Schumacher (</a:t>
            </a:r>
            <a:r>
              <a:rPr lang="en-US" dirty="0" err="1"/>
              <a:t>russ.schumacher@colostate.edu</a:t>
            </a:r>
            <a:r>
              <a:rPr lang="en-US" dirty="0"/>
              <a:t>)</a:t>
            </a:r>
          </a:p>
        </p:txBody>
      </p:sp>
      <p:pic>
        <p:nvPicPr>
          <p:cNvPr id="6" name="Picture 5" descr="A picture containing graphical user interface&#10;&#10;Description automatically generated">
            <a:extLst>
              <a:ext uri="{FF2B5EF4-FFF2-40B4-BE49-F238E27FC236}">
                <a16:creationId xmlns:a16="http://schemas.microsoft.com/office/drawing/2014/main" id="{C9CA6E8D-B1E8-B447-95AE-2D4323624A3A}"/>
              </a:ext>
            </a:extLst>
          </p:cNvPr>
          <p:cNvPicPr>
            <a:picLocks noChangeAspect="1"/>
          </p:cNvPicPr>
          <p:nvPr/>
        </p:nvPicPr>
        <p:blipFill>
          <a:blip r:embed="rId3"/>
          <a:stretch>
            <a:fillRect/>
          </a:stretch>
        </p:blipFill>
        <p:spPr>
          <a:xfrm>
            <a:off x="880589" y="1448403"/>
            <a:ext cx="5562600" cy="5251647"/>
          </a:xfrm>
          <a:prstGeom prst="rect">
            <a:avLst/>
          </a:prstGeom>
        </p:spPr>
      </p:pic>
      <p:sp>
        <p:nvSpPr>
          <p:cNvPr id="11" name="TextBox 10">
            <a:extLst>
              <a:ext uri="{FF2B5EF4-FFF2-40B4-BE49-F238E27FC236}">
                <a16:creationId xmlns:a16="http://schemas.microsoft.com/office/drawing/2014/main" id="{94AEF12A-FF29-8543-9052-635A2C95C3F2}"/>
              </a:ext>
            </a:extLst>
          </p:cNvPr>
          <p:cNvSpPr txBox="1"/>
          <p:nvPr/>
        </p:nvSpPr>
        <p:spPr>
          <a:xfrm>
            <a:off x="3282151" y="4820281"/>
            <a:ext cx="3027816" cy="369332"/>
          </a:xfrm>
          <a:prstGeom prst="rect">
            <a:avLst/>
          </a:prstGeom>
          <a:solidFill>
            <a:schemeClr val="bg1"/>
          </a:solidFill>
          <a:ln>
            <a:solidFill>
              <a:schemeClr val="tx1"/>
            </a:solidFill>
          </a:ln>
        </p:spPr>
        <p:txBody>
          <a:bodyPr wrap="square" rtlCol="0">
            <a:spAutoFit/>
          </a:bodyPr>
          <a:lstStyle/>
          <a:p>
            <a:r>
              <a:rPr lang="en-US" b="1" dirty="0">
                <a:solidFill>
                  <a:schemeClr val="accent6"/>
                </a:solidFill>
              </a:rPr>
              <a:t>Andrew Lyons, SPC Forecaster</a:t>
            </a:r>
          </a:p>
        </p:txBody>
      </p:sp>
      <p:sp>
        <p:nvSpPr>
          <p:cNvPr id="8" name="Slide Number Placeholder 7">
            <a:extLst>
              <a:ext uri="{FF2B5EF4-FFF2-40B4-BE49-F238E27FC236}">
                <a16:creationId xmlns:a16="http://schemas.microsoft.com/office/drawing/2014/main" id="{8F49C0E8-4FD8-6274-DD04-43991465027A}"/>
              </a:ext>
            </a:extLst>
          </p:cNvPr>
          <p:cNvSpPr>
            <a:spLocks noGrp="1"/>
          </p:cNvSpPr>
          <p:nvPr>
            <p:ph type="sldNum" sz="quarter" idx="12"/>
          </p:nvPr>
        </p:nvSpPr>
        <p:spPr/>
        <p:txBody>
          <a:bodyPr/>
          <a:lstStyle/>
          <a:p>
            <a:fld id="{310B25F3-BAA0-2E4D-B660-27975D2E3199}" type="slidenum">
              <a:rPr lang="en-US" smtClean="0"/>
              <a:t>38</a:t>
            </a:fld>
            <a:endParaRPr lang="en-US"/>
          </a:p>
        </p:txBody>
      </p:sp>
    </p:spTree>
    <p:extLst>
      <p:ext uri="{BB962C8B-B14F-4D97-AF65-F5344CB8AC3E}">
        <p14:creationId xmlns:p14="http://schemas.microsoft.com/office/powerpoint/2010/main" val="143975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745E-B5E9-F145-A502-10719630E50D}"/>
              </a:ext>
            </a:extLst>
          </p:cNvPr>
          <p:cNvSpPr>
            <a:spLocks noGrp="1"/>
          </p:cNvSpPr>
          <p:nvPr>
            <p:ph type="title"/>
          </p:nvPr>
        </p:nvSpPr>
        <p:spPr/>
        <p:txBody>
          <a:bodyPr/>
          <a:lstStyle/>
          <a:p>
            <a:r>
              <a:rPr lang="en-US" dirty="0"/>
              <a:t>Summary and Next Steps</a:t>
            </a:r>
          </a:p>
        </p:txBody>
      </p:sp>
      <p:sp>
        <p:nvSpPr>
          <p:cNvPr id="4" name="TextBox 3">
            <a:extLst>
              <a:ext uri="{FF2B5EF4-FFF2-40B4-BE49-F238E27FC236}">
                <a16:creationId xmlns:a16="http://schemas.microsoft.com/office/drawing/2014/main" id="{25F18412-645D-8C4D-8D76-15EBB4FBB781}"/>
              </a:ext>
            </a:extLst>
          </p:cNvPr>
          <p:cNvSpPr txBox="1"/>
          <p:nvPr/>
        </p:nvSpPr>
        <p:spPr>
          <a:xfrm>
            <a:off x="6872514" y="6169709"/>
            <a:ext cx="10178143" cy="646331"/>
          </a:xfrm>
          <a:prstGeom prst="rect">
            <a:avLst/>
          </a:prstGeom>
          <a:noFill/>
        </p:spPr>
        <p:txBody>
          <a:bodyPr wrap="square" rtlCol="0">
            <a:spAutoFit/>
          </a:bodyPr>
          <a:lstStyle/>
          <a:p>
            <a:r>
              <a:rPr lang="en-US" dirty="0"/>
              <a:t>Contact: Aaron Hill (</a:t>
            </a:r>
            <a:r>
              <a:rPr lang="en-US" dirty="0">
                <a:hlinkClick r:id="rId2"/>
              </a:rPr>
              <a:t>aaron.hill@colostate.edu</a:t>
            </a:r>
            <a:r>
              <a:rPr lang="en-US" dirty="0"/>
              <a:t>)</a:t>
            </a:r>
          </a:p>
          <a:p>
            <a:r>
              <a:rPr lang="en-US" dirty="0"/>
              <a:t>Russ Schumacher (</a:t>
            </a:r>
            <a:r>
              <a:rPr lang="en-US" dirty="0" err="1"/>
              <a:t>russ.schumacher@colostate.edu</a:t>
            </a:r>
            <a:r>
              <a:rPr lang="en-US" dirty="0"/>
              <a:t>)</a:t>
            </a:r>
          </a:p>
        </p:txBody>
      </p:sp>
      <p:sp>
        <p:nvSpPr>
          <p:cNvPr id="3" name="Content Placeholder 2">
            <a:extLst>
              <a:ext uri="{FF2B5EF4-FFF2-40B4-BE49-F238E27FC236}">
                <a16:creationId xmlns:a16="http://schemas.microsoft.com/office/drawing/2014/main" id="{DCCE0EE0-2BAF-83D4-8D82-58529B31FEBB}"/>
              </a:ext>
            </a:extLst>
          </p:cNvPr>
          <p:cNvSpPr>
            <a:spLocks noGrp="1"/>
          </p:cNvSpPr>
          <p:nvPr>
            <p:ph idx="1"/>
          </p:nvPr>
        </p:nvSpPr>
        <p:spPr>
          <a:xfrm>
            <a:off x="838200" y="1825625"/>
            <a:ext cx="10515600" cy="4351338"/>
          </a:xfrm>
        </p:spPr>
        <p:txBody>
          <a:bodyPr>
            <a:normAutofit fontScale="92500" lnSpcReduction="20000"/>
          </a:bodyPr>
          <a:lstStyle/>
          <a:p>
            <a:r>
              <a:rPr lang="en-US" dirty="0"/>
              <a:t>Day 1 forecasts compare similarly to SPC outlooks; skill gap (i.e., ML better) increases at day 2 and significantly at day 3</a:t>
            </a:r>
          </a:p>
          <a:p>
            <a:r>
              <a:rPr lang="en-US" dirty="0"/>
              <a:t>Reasonable RF-forecast skill and resolution out to day 6, likely a result of more frequent issuances of low-probability contours</a:t>
            </a:r>
          </a:p>
          <a:p>
            <a:r>
              <a:rPr lang="en-US" dirty="0"/>
              <a:t>CSU-MLP issues far more frequent probability contours; SPC is conservative when issuing outlooks, but tends to correctly forecast events when outlooks are issued</a:t>
            </a:r>
          </a:p>
          <a:p>
            <a:r>
              <a:rPr lang="en-US" dirty="0"/>
              <a:t>Interpretability metrics illustrate that the Random Forests are learning the relationships we know are important for severe weather forecasting</a:t>
            </a:r>
          </a:p>
          <a:p>
            <a:endParaRPr lang="en-US" dirty="0">
              <a:solidFill>
                <a:srgbClr val="FF0000"/>
              </a:solidFill>
            </a:endParaRPr>
          </a:p>
          <a:p>
            <a:r>
              <a:rPr lang="en-US" dirty="0">
                <a:solidFill>
                  <a:srgbClr val="FF0000"/>
                </a:solidFill>
              </a:rPr>
              <a:t>Constant feedback and discussion with SPC (and NWS offices!!) to tailor products to their needs, e.g., day 9 and 10 forecasts, day 3 individual hazards</a:t>
            </a:r>
          </a:p>
        </p:txBody>
      </p:sp>
      <p:sp>
        <p:nvSpPr>
          <p:cNvPr id="8" name="Slide Number Placeholder 7">
            <a:extLst>
              <a:ext uri="{FF2B5EF4-FFF2-40B4-BE49-F238E27FC236}">
                <a16:creationId xmlns:a16="http://schemas.microsoft.com/office/drawing/2014/main" id="{67C8DE2B-3E95-1E1E-5658-5FDBD07874DA}"/>
              </a:ext>
            </a:extLst>
          </p:cNvPr>
          <p:cNvSpPr>
            <a:spLocks noGrp="1"/>
          </p:cNvSpPr>
          <p:nvPr>
            <p:ph type="sldNum" sz="quarter" idx="12"/>
          </p:nvPr>
        </p:nvSpPr>
        <p:spPr/>
        <p:txBody>
          <a:bodyPr/>
          <a:lstStyle/>
          <a:p>
            <a:fld id="{310B25F3-BAA0-2E4D-B660-27975D2E3199}" type="slidenum">
              <a:rPr lang="en-US" smtClean="0"/>
              <a:t>39</a:t>
            </a:fld>
            <a:endParaRPr lang="en-US"/>
          </a:p>
        </p:txBody>
      </p:sp>
    </p:spTree>
    <p:extLst>
      <p:ext uri="{BB962C8B-B14F-4D97-AF65-F5344CB8AC3E}">
        <p14:creationId xmlns:p14="http://schemas.microsoft.com/office/powerpoint/2010/main" val="92486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DFC7-D0C3-7B4C-8C6C-25B0B109E701}"/>
              </a:ext>
            </a:extLst>
          </p:cNvPr>
          <p:cNvSpPr>
            <a:spLocks noGrp="1"/>
          </p:cNvSpPr>
          <p:nvPr>
            <p:ph type="title"/>
          </p:nvPr>
        </p:nvSpPr>
        <p:spPr>
          <a:xfrm>
            <a:off x="693299" y="204658"/>
            <a:ext cx="10111316" cy="1044388"/>
          </a:xfrm>
        </p:spPr>
        <p:txBody>
          <a:bodyPr/>
          <a:lstStyle/>
          <a:p>
            <a:r>
              <a:rPr lang="en-US"/>
              <a:t>The ML “Black Box”</a:t>
            </a:r>
          </a:p>
        </p:txBody>
      </p:sp>
      <p:sp>
        <p:nvSpPr>
          <p:cNvPr id="3" name="TextBox 2">
            <a:extLst>
              <a:ext uri="{FF2B5EF4-FFF2-40B4-BE49-F238E27FC236}">
                <a16:creationId xmlns:a16="http://schemas.microsoft.com/office/drawing/2014/main" id="{E5D737E5-B897-E640-BDCB-3D3926A7BFB3}"/>
              </a:ext>
            </a:extLst>
          </p:cNvPr>
          <p:cNvSpPr txBox="1"/>
          <p:nvPr/>
        </p:nvSpPr>
        <p:spPr>
          <a:xfrm>
            <a:off x="838200" y="1360597"/>
            <a:ext cx="1062808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Helvetica" pitchFamily="2" charset="0"/>
                <a:ea typeface="+mn-ea"/>
                <a:cs typeface="+mn-cs"/>
              </a:rPr>
              <a:t>ML is not a futuristic, black-box idea anymore,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Helvetica" pitchFamily="2" charset="0"/>
                <a:ea typeface="+mn-ea"/>
                <a:cs typeface="+mn-cs"/>
              </a:rPr>
              <a:t>specifically within geophysical applications…</a:t>
            </a:r>
          </a:p>
        </p:txBody>
      </p:sp>
      <p:sp>
        <p:nvSpPr>
          <p:cNvPr id="5" name="Cube 4">
            <a:extLst>
              <a:ext uri="{FF2B5EF4-FFF2-40B4-BE49-F238E27FC236}">
                <a16:creationId xmlns:a16="http://schemas.microsoft.com/office/drawing/2014/main" id="{4CD07C5D-77BE-F24E-AE87-5CC7F732F19C}"/>
              </a:ext>
            </a:extLst>
          </p:cNvPr>
          <p:cNvSpPr/>
          <p:nvPr/>
        </p:nvSpPr>
        <p:spPr>
          <a:xfrm>
            <a:off x="2708275" y="2340720"/>
            <a:ext cx="1799771" cy="1669143"/>
          </a:xfrm>
          <a:prstGeom prst="cub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Trebuchet MS"/>
              <a:ea typeface="+mn-ea"/>
              <a:cs typeface="+mn-cs"/>
            </a:endParaRPr>
          </a:p>
        </p:txBody>
      </p:sp>
      <p:sp>
        <p:nvSpPr>
          <p:cNvPr id="6" name="TextBox 5">
            <a:extLst>
              <a:ext uri="{FF2B5EF4-FFF2-40B4-BE49-F238E27FC236}">
                <a16:creationId xmlns:a16="http://schemas.microsoft.com/office/drawing/2014/main" id="{56E03688-CA6A-314E-A1E5-B013FDFA0762}"/>
              </a:ext>
            </a:extLst>
          </p:cNvPr>
          <p:cNvSpPr txBox="1"/>
          <p:nvPr/>
        </p:nvSpPr>
        <p:spPr>
          <a:xfrm>
            <a:off x="838200" y="2990625"/>
            <a:ext cx="12001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Helvetica" pitchFamily="2" charset="0"/>
                <a:ea typeface="+mn-ea"/>
                <a:cs typeface="+mn-cs"/>
              </a:rPr>
              <a:t>data</a:t>
            </a:r>
          </a:p>
        </p:txBody>
      </p:sp>
      <p:sp>
        <p:nvSpPr>
          <p:cNvPr id="8" name="TextBox 7">
            <a:extLst>
              <a:ext uri="{FF2B5EF4-FFF2-40B4-BE49-F238E27FC236}">
                <a16:creationId xmlns:a16="http://schemas.microsoft.com/office/drawing/2014/main" id="{DD74E5BE-2C59-784B-9704-B9FE746C12BA}"/>
              </a:ext>
            </a:extLst>
          </p:cNvPr>
          <p:cNvSpPr txBox="1"/>
          <p:nvPr/>
        </p:nvSpPr>
        <p:spPr>
          <a:xfrm>
            <a:off x="5748957" y="2984331"/>
            <a:ext cx="143842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Helvetica" pitchFamily="2" charset="0"/>
                <a:ea typeface="+mn-ea"/>
                <a:cs typeface="+mn-cs"/>
              </a:rPr>
              <a:t>prediction</a:t>
            </a:r>
          </a:p>
        </p:txBody>
      </p:sp>
      <p:cxnSp>
        <p:nvCxnSpPr>
          <p:cNvPr id="9" name="Straight Arrow Connector 8">
            <a:extLst>
              <a:ext uri="{FF2B5EF4-FFF2-40B4-BE49-F238E27FC236}">
                <a16:creationId xmlns:a16="http://schemas.microsoft.com/office/drawing/2014/main" id="{8DE11D50-73E9-8542-9878-332BF4B48517}"/>
              </a:ext>
            </a:extLst>
          </p:cNvPr>
          <p:cNvCxnSpPr/>
          <p:nvPr/>
        </p:nvCxnSpPr>
        <p:spPr>
          <a:xfrm>
            <a:off x="1443536" y="3175291"/>
            <a:ext cx="101727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89DDAC8-65A3-1D47-86B5-DD7A339282D5}"/>
              </a:ext>
            </a:extLst>
          </p:cNvPr>
          <p:cNvCxnSpPr/>
          <p:nvPr/>
        </p:nvCxnSpPr>
        <p:spPr>
          <a:xfrm>
            <a:off x="4647746" y="3175291"/>
            <a:ext cx="101727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028" name="Picture 4">
            <a:extLst>
              <a:ext uri="{FF2B5EF4-FFF2-40B4-BE49-F238E27FC236}">
                <a16:creationId xmlns:a16="http://schemas.microsoft.com/office/drawing/2014/main" id="{AAA502BB-6D11-244B-BC79-A33644E59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905" y="293492"/>
            <a:ext cx="3784850" cy="46836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7210A2-8AD6-D344-B081-206DE811F686}"/>
              </a:ext>
            </a:extLst>
          </p:cNvPr>
          <p:cNvSpPr txBox="1"/>
          <p:nvPr/>
        </p:nvSpPr>
        <p:spPr>
          <a:xfrm>
            <a:off x="316807" y="4146400"/>
            <a:ext cx="10628086" cy="2185214"/>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Helvetica"/>
                <a:cs typeface="Helvetica"/>
              </a:rPr>
              <a:t>The box is configurable and </a:t>
            </a:r>
            <a:r>
              <a:rPr kumimoji="0" lang="en-US" sz="2400" b="1" i="1" u="sng" strike="noStrike" kern="1200" cap="none" spc="0" normalizeH="0" baseline="0" noProof="0">
                <a:ln>
                  <a:noFill/>
                </a:ln>
                <a:effectLst/>
                <a:uLnTx/>
                <a:uFillTx/>
                <a:latin typeface="Helvetica"/>
                <a:cs typeface="Helvetica"/>
              </a:rPr>
              <a:t>interpretable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effectLst/>
              <a:uLnTx/>
              <a:uFillTx/>
              <a:latin typeface="Helvetic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Helvetica" pitchFamily="2" charset="0"/>
              </a:rPr>
              <a:t>MOS is a ”primitive” example: Predict Y from records of X(s)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400">
              <a:latin typeface="Helvetica" pitchFamily="2" charset="0"/>
            </a:endParaRPr>
          </a:p>
          <a:p>
            <a:pPr lvl="0">
              <a:defRPr/>
            </a:pPr>
            <a:r>
              <a:rPr kumimoji="0" lang="en-US" sz="2000" b="0" i="0" u="none" strike="noStrike" kern="1200" cap="none" spc="0" normalizeH="0" baseline="0" noProof="0">
                <a:ln>
                  <a:noFill/>
                </a:ln>
                <a:effectLst/>
                <a:uLnTx/>
                <a:uFillTx/>
                <a:latin typeface="Helvetica" pitchFamily="2" charset="0"/>
              </a:rPr>
              <a:t>Recommended reading: McGovern et al. (2019), “</a:t>
            </a:r>
            <a:r>
              <a:rPr lang="en-US" sz="2000">
                <a:latin typeface="Helvetica" pitchFamily="2" charset="0"/>
              </a:rPr>
              <a:t>Making the Black Box More Transparent: Understanding the Physical Implications of Machine Learning”, BAMS</a:t>
            </a:r>
            <a:endParaRPr kumimoji="0" lang="en-US" sz="2000" b="0" i="0" u="none" strike="noStrike" kern="1200" cap="none" spc="0" normalizeH="0" baseline="0" noProof="0">
              <a:ln>
                <a:noFill/>
              </a:ln>
              <a:effectLst/>
              <a:uLnTx/>
              <a:uFillTx/>
              <a:latin typeface="Helvetica" pitchFamily="2" charset="0"/>
            </a:endParaRPr>
          </a:p>
        </p:txBody>
      </p:sp>
      <p:sp>
        <p:nvSpPr>
          <p:cNvPr id="15" name="Slide Number Placeholder 14">
            <a:extLst>
              <a:ext uri="{FF2B5EF4-FFF2-40B4-BE49-F238E27FC236}">
                <a16:creationId xmlns:a16="http://schemas.microsoft.com/office/drawing/2014/main" id="{709208FB-4088-ECD3-A242-DA271DF9B753}"/>
              </a:ext>
            </a:extLst>
          </p:cNvPr>
          <p:cNvSpPr>
            <a:spLocks noGrp="1"/>
          </p:cNvSpPr>
          <p:nvPr>
            <p:ph type="sldNum" sz="quarter" idx="12"/>
          </p:nvPr>
        </p:nvSpPr>
        <p:spPr/>
        <p:txBody>
          <a:bodyPr/>
          <a:lstStyle/>
          <a:p>
            <a:fld id="{310B25F3-BAA0-2E4D-B660-27975D2E3199}" type="slidenum">
              <a:rPr lang="en-US" smtClean="0"/>
              <a:t>4</a:t>
            </a:fld>
            <a:endParaRPr lang="en-US"/>
          </a:p>
        </p:txBody>
      </p:sp>
    </p:spTree>
    <p:extLst>
      <p:ext uri="{BB962C8B-B14F-4D97-AF65-F5344CB8AC3E}">
        <p14:creationId xmlns:p14="http://schemas.microsoft.com/office/powerpoint/2010/main" val="3090574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75BD-3ABD-4E59-6B1A-7715387E25F9}"/>
              </a:ext>
            </a:extLst>
          </p:cNvPr>
          <p:cNvSpPr>
            <a:spLocks noGrp="1"/>
          </p:cNvSpPr>
          <p:nvPr>
            <p:ph type="title"/>
          </p:nvPr>
        </p:nvSpPr>
        <p:spPr/>
        <p:txBody>
          <a:bodyPr/>
          <a:lstStyle/>
          <a:p>
            <a:r>
              <a:rPr lang="en-US" dirty="0"/>
              <a:t>Real-time data	</a:t>
            </a:r>
          </a:p>
        </p:txBody>
      </p:sp>
      <p:sp>
        <p:nvSpPr>
          <p:cNvPr id="3" name="Content Placeholder 2">
            <a:extLst>
              <a:ext uri="{FF2B5EF4-FFF2-40B4-BE49-F238E27FC236}">
                <a16:creationId xmlns:a16="http://schemas.microsoft.com/office/drawing/2014/main" id="{2A36E019-ABA9-C814-C8A9-83FE4AB97C7D}"/>
              </a:ext>
            </a:extLst>
          </p:cNvPr>
          <p:cNvSpPr>
            <a:spLocks noGrp="1"/>
          </p:cNvSpPr>
          <p:nvPr>
            <p:ph idx="1"/>
          </p:nvPr>
        </p:nvSpPr>
        <p:spPr/>
        <p:txBody>
          <a:bodyPr/>
          <a:lstStyle/>
          <a:p>
            <a:r>
              <a:rPr lang="en-US" dirty="0">
                <a:hlinkClick r:id="rId2"/>
              </a:rPr>
              <a:t>http://schumacher.atmos.colostate.edu/hilla/csu_mlp/index.php</a:t>
            </a:r>
            <a:endParaRPr lang="en-US" dirty="0"/>
          </a:p>
          <a:p>
            <a:endParaRPr lang="en-US" dirty="0"/>
          </a:p>
          <a:p>
            <a:r>
              <a:rPr lang="en-US" dirty="0"/>
              <a:t>Experimental forecasts galore</a:t>
            </a:r>
          </a:p>
          <a:p>
            <a:endParaRPr lang="en-US" dirty="0"/>
          </a:p>
          <a:p>
            <a:r>
              <a:rPr lang="en-US" dirty="0"/>
              <a:t>We have grib2 files!</a:t>
            </a:r>
          </a:p>
          <a:p>
            <a:endParaRPr lang="en-US" dirty="0"/>
          </a:p>
          <a:p>
            <a:endParaRPr lang="en-US" dirty="0"/>
          </a:p>
        </p:txBody>
      </p:sp>
      <p:sp>
        <p:nvSpPr>
          <p:cNvPr id="4" name="TextBox 3">
            <a:extLst>
              <a:ext uri="{FF2B5EF4-FFF2-40B4-BE49-F238E27FC236}">
                <a16:creationId xmlns:a16="http://schemas.microsoft.com/office/drawing/2014/main" id="{44A270A8-1EFD-70FB-1816-C07AE723AD1D}"/>
              </a:ext>
            </a:extLst>
          </p:cNvPr>
          <p:cNvSpPr txBox="1"/>
          <p:nvPr/>
        </p:nvSpPr>
        <p:spPr>
          <a:xfrm>
            <a:off x="6872514" y="6169709"/>
            <a:ext cx="10178143" cy="646331"/>
          </a:xfrm>
          <a:prstGeom prst="rect">
            <a:avLst/>
          </a:prstGeom>
          <a:noFill/>
        </p:spPr>
        <p:txBody>
          <a:bodyPr wrap="square" rtlCol="0">
            <a:spAutoFit/>
          </a:bodyPr>
          <a:lstStyle/>
          <a:p>
            <a:r>
              <a:rPr lang="en-US" dirty="0"/>
              <a:t>Contact: Aaron Hill (</a:t>
            </a:r>
            <a:r>
              <a:rPr lang="en-US" dirty="0">
                <a:hlinkClick r:id="rId3"/>
              </a:rPr>
              <a:t>aaron.hill@colostate.edu</a:t>
            </a:r>
            <a:r>
              <a:rPr lang="en-US" dirty="0"/>
              <a:t>)</a:t>
            </a:r>
          </a:p>
          <a:p>
            <a:r>
              <a:rPr lang="en-US" dirty="0"/>
              <a:t>Russ Schumacher (</a:t>
            </a:r>
            <a:r>
              <a:rPr lang="en-US" dirty="0" err="1"/>
              <a:t>russ.schumacher@colostate.edu</a:t>
            </a:r>
            <a:r>
              <a:rPr lang="en-US" dirty="0"/>
              <a:t>)</a:t>
            </a:r>
          </a:p>
        </p:txBody>
      </p:sp>
      <p:sp>
        <p:nvSpPr>
          <p:cNvPr id="7" name="Slide Number Placeholder 6">
            <a:extLst>
              <a:ext uri="{FF2B5EF4-FFF2-40B4-BE49-F238E27FC236}">
                <a16:creationId xmlns:a16="http://schemas.microsoft.com/office/drawing/2014/main" id="{F391FB1D-F690-D671-C618-B2E4778C1DED}"/>
              </a:ext>
            </a:extLst>
          </p:cNvPr>
          <p:cNvSpPr>
            <a:spLocks noGrp="1"/>
          </p:cNvSpPr>
          <p:nvPr>
            <p:ph type="sldNum" sz="quarter" idx="12"/>
          </p:nvPr>
        </p:nvSpPr>
        <p:spPr/>
        <p:txBody>
          <a:bodyPr/>
          <a:lstStyle/>
          <a:p>
            <a:fld id="{310B25F3-BAA0-2E4D-B660-27975D2E3199}" type="slidenum">
              <a:rPr lang="en-US" smtClean="0"/>
              <a:t>40</a:t>
            </a:fld>
            <a:endParaRPr lang="en-US"/>
          </a:p>
        </p:txBody>
      </p:sp>
    </p:spTree>
    <p:extLst>
      <p:ext uri="{BB962C8B-B14F-4D97-AF65-F5344CB8AC3E}">
        <p14:creationId xmlns:p14="http://schemas.microsoft.com/office/powerpoint/2010/main" val="422536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29C3-7FA2-E745-90D4-5CD93C065462}"/>
              </a:ext>
            </a:extLst>
          </p:cNvPr>
          <p:cNvSpPr>
            <a:spLocks noGrp="1"/>
          </p:cNvSpPr>
          <p:nvPr>
            <p:ph type="title"/>
          </p:nvPr>
        </p:nvSpPr>
        <p:spPr>
          <a:xfrm>
            <a:off x="1039285" y="381000"/>
            <a:ext cx="10111316" cy="680884"/>
          </a:xfrm>
        </p:spPr>
        <p:txBody>
          <a:bodyPr>
            <a:normAutofit fontScale="90000"/>
          </a:bodyPr>
          <a:lstStyle/>
          <a:p>
            <a:r>
              <a:rPr lang="en-US"/>
              <a:t>Application to convection hazards</a:t>
            </a:r>
          </a:p>
        </p:txBody>
      </p:sp>
      <p:sp>
        <p:nvSpPr>
          <p:cNvPr id="3" name="Content Placeholder 2">
            <a:extLst>
              <a:ext uri="{FF2B5EF4-FFF2-40B4-BE49-F238E27FC236}">
                <a16:creationId xmlns:a16="http://schemas.microsoft.com/office/drawing/2014/main" id="{29CB6A39-E8E8-3B43-A041-F4920D5D26E8}"/>
              </a:ext>
            </a:extLst>
          </p:cNvPr>
          <p:cNvSpPr>
            <a:spLocks noGrp="1"/>
          </p:cNvSpPr>
          <p:nvPr>
            <p:ph idx="1"/>
          </p:nvPr>
        </p:nvSpPr>
        <p:spPr>
          <a:xfrm>
            <a:off x="1039285" y="1347019"/>
            <a:ext cx="10111316" cy="5129981"/>
          </a:xfrm>
        </p:spPr>
        <p:txBody>
          <a:bodyPr>
            <a:normAutofit/>
          </a:bodyPr>
          <a:lstStyle/>
          <a:p>
            <a:r>
              <a:rPr lang="en-US" sz="2400"/>
              <a:t>Our focus to this point has been on excessive rainfall and severe weather (tornado, large hail, damaging winds)</a:t>
            </a:r>
          </a:p>
          <a:p>
            <a:r>
              <a:rPr lang="en-US" sz="2400"/>
              <a:t>NWP models don’t explicitly predict any of these</a:t>
            </a:r>
          </a:p>
          <a:p>
            <a:pPr lvl="1"/>
            <a:r>
              <a:rPr lang="en-US"/>
              <a:t>For excessive rainfall, we have QPF, but not much about whether it’s “excessive” or likely to cause flash flooding</a:t>
            </a:r>
          </a:p>
          <a:p>
            <a:pPr lvl="1"/>
            <a:r>
              <a:rPr lang="en-US"/>
              <a:t>For severe hazards, need to use proxies like updraft helicity (e.g., </a:t>
            </a:r>
            <a:r>
              <a:rPr lang="en-US" err="1"/>
              <a:t>Sobash</a:t>
            </a:r>
            <a:r>
              <a:rPr lang="en-US"/>
              <a:t> et al. 2016)</a:t>
            </a:r>
          </a:p>
          <a:p>
            <a:r>
              <a:rPr lang="en-US" sz="2400"/>
              <a:t>But we do now have the observations we need (mostly) and a long record of “reforecasts” that we can use</a:t>
            </a:r>
          </a:p>
          <a:p>
            <a:r>
              <a:rPr lang="en-US" sz="2400"/>
              <a:t>Prime opportunity to </a:t>
            </a:r>
            <a:r>
              <a:rPr lang="en-US" sz="2400" b="1" i="1"/>
              <a:t>do something better</a:t>
            </a:r>
          </a:p>
        </p:txBody>
      </p:sp>
      <p:sp>
        <p:nvSpPr>
          <p:cNvPr id="8" name="Slide Number Placeholder 7">
            <a:extLst>
              <a:ext uri="{FF2B5EF4-FFF2-40B4-BE49-F238E27FC236}">
                <a16:creationId xmlns:a16="http://schemas.microsoft.com/office/drawing/2014/main" id="{6AB11009-C264-2362-0430-FC72DED4B85A}"/>
              </a:ext>
            </a:extLst>
          </p:cNvPr>
          <p:cNvSpPr>
            <a:spLocks noGrp="1"/>
          </p:cNvSpPr>
          <p:nvPr>
            <p:ph type="sldNum" sz="quarter" idx="12"/>
          </p:nvPr>
        </p:nvSpPr>
        <p:spPr/>
        <p:txBody>
          <a:bodyPr/>
          <a:lstStyle/>
          <a:p>
            <a:fld id="{310B25F3-BAA0-2E4D-B660-27975D2E3199}" type="slidenum">
              <a:rPr lang="en-US" smtClean="0"/>
              <a:t>5</a:t>
            </a:fld>
            <a:endParaRPr lang="en-US"/>
          </a:p>
        </p:txBody>
      </p:sp>
    </p:spTree>
    <p:extLst>
      <p:ext uri="{BB962C8B-B14F-4D97-AF65-F5344CB8AC3E}">
        <p14:creationId xmlns:p14="http://schemas.microsoft.com/office/powerpoint/2010/main" val="274427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8ED5-6B91-6946-94CD-D546D25BC35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9D5397A4-9BA0-8E4E-9003-1EC4A52507B1}"/>
              </a:ext>
            </a:extLst>
          </p:cNvPr>
          <p:cNvSpPr>
            <a:spLocks noGrp="1"/>
          </p:cNvSpPr>
          <p:nvPr>
            <p:ph idx="1"/>
          </p:nvPr>
        </p:nvSpPr>
        <p:spPr>
          <a:xfrm>
            <a:off x="505326" y="1825625"/>
            <a:ext cx="5265582" cy="4381500"/>
          </a:xfrm>
          <a:prstGeom prst="roundRect">
            <a:avLst/>
          </a:prstGeom>
          <a:solidFill>
            <a:schemeClr val="bg2"/>
          </a:solidFill>
          <a:ln>
            <a:solidFill>
              <a:schemeClr val="accent3"/>
            </a:solidFill>
          </a:ln>
        </p:spPr>
        <p:txBody>
          <a:bodyPr>
            <a:normAutofit fontScale="77500" lnSpcReduction="20000"/>
          </a:bodyPr>
          <a:lstStyle/>
          <a:p>
            <a:r>
              <a:rPr lang="en-US" dirty="0"/>
              <a:t>One of the reasons these types of systems are being pursued is the operational benefit that might be incurred </a:t>
            </a:r>
            <a:r>
              <a:rPr lang="en-US" dirty="0">
                <a:sym typeface="Wingdings" pitchFamily="2" charset="2"/>
              </a:rPr>
              <a:t> “first guess” fields</a:t>
            </a:r>
            <a:endParaRPr lang="en-US" dirty="0"/>
          </a:p>
          <a:p>
            <a:r>
              <a:rPr lang="en-US" dirty="0"/>
              <a:t>A combination of SPC and random forest (RF)-based outlooks (i.e., blend) can outperform either individual forecast/outlook (Hill et al. 2020)</a:t>
            </a:r>
          </a:p>
          <a:p>
            <a:pPr lvl="1"/>
            <a:r>
              <a:rPr lang="en-US" dirty="0"/>
              <a:t>The incorporation of ML-based guidance into the human forecast improved the guidance</a:t>
            </a:r>
          </a:p>
          <a:p>
            <a:r>
              <a:rPr lang="en-US" dirty="0"/>
              <a:t>Benefit extended beyond day 1</a:t>
            </a:r>
          </a:p>
          <a:p>
            <a:pPr lvl="1"/>
            <a:r>
              <a:rPr lang="en-US" dirty="0"/>
              <a:t>ML forecasts (and the blends) were more skillful at days 2 and 3</a:t>
            </a:r>
          </a:p>
        </p:txBody>
      </p:sp>
      <p:pic>
        <p:nvPicPr>
          <p:cNvPr id="4" name="Picture 3" descr="A screenshot of a cell phone&#10;&#10;Description automatically generated">
            <a:extLst>
              <a:ext uri="{FF2B5EF4-FFF2-40B4-BE49-F238E27FC236}">
                <a16:creationId xmlns:a16="http://schemas.microsoft.com/office/drawing/2014/main" id="{B952A8DE-A69C-844F-BB2C-55ADCE59B2B1}"/>
              </a:ext>
            </a:extLst>
          </p:cNvPr>
          <p:cNvPicPr>
            <a:picLocks noChangeAspect="1"/>
          </p:cNvPicPr>
          <p:nvPr/>
        </p:nvPicPr>
        <p:blipFill>
          <a:blip r:embed="rId3"/>
          <a:stretch>
            <a:fillRect/>
          </a:stretch>
        </p:blipFill>
        <p:spPr>
          <a:xfrm>
            <a:off x="6153232" y="1690688"/>
            <a:ext cx="5842000" cy="4381500"/>
          </a:xfrm>
          <a:prstGeom prst="rect">
            <a:avLst/>
          </a:prstGeom>
        </p:spPr>
      </p:pic>
      <p:pic>
        <p:nvPicPr>
          <p:cNvPr id="5" name="Picture 4" descr="Text&#10;&#10;Description automatically generated">
            <a:extLst>
              <a:ext uri="{FF2B5EF4-FFF2-40B4-BE49-F238E27FC236}">
                <a16:creationId xmlns:a16="http://schemas.microsoft.com/office/drawing/2014/main" id="{631F6748-2FE0-F745-8EFA-A5BD7A110CF9}"/>
              </a:ext>
            </a:extLst>
          </p:cNvPr>
          <p:cNvPicPr>
            <a:picLocks noChangeAspect="1"/>
          </p:cNvPicPr>
          <p:nvPr/>
        </p:nvPicPr>
        <p:blipFill rotWithShape="1">
          <a:blip r:embed="rId4"/>
          <a:srcRect l="57367" t="49971" r="18378" b="36738"/>
          <a:stretch/>
        </p:blipFill>
        <p:spPr>
          <a:xfrm>
            <a:off x="7400248" y="5835664"/>
            <a:ext cx="3275574" cy="1009636"/>
          </a:xfrm>
          <a:prstGeom prst="rect">
            <a:avLst/>
          </a:prstGeom>
        </p:spPr>
      </p:pic>
      <p:sp>
        <p:nvSpPr>
          <p:cNvPr id="6" name="TextBox 5">
            <a:extLst>
              <a:ext uri="{FF2B5EF4-FFF2-40B4-BE49-F238E27FC236}">
                <a16:creationId xmlns:a16="http://schemas.microsoft.com/office/drawing/2014/main" id="{D59AB65E-6BC5-0C4D-BAA2-61DC21E19037}"/>
              </a:ext>
            </a:extLst>
          </p:cNvPr>
          <p:cNvSpPr txBox="1"/>
          <p:nvPr/>
        </p:nvSpPr>
        <p:spPr>
          <a:xfrm>
            <a:off x="5959585" y="6080198"/>
            <a:ext cx="1739678" cy="369332"/>
          </a:xfrm>
          <a:prstGeom prst="rect">
            <a:avLst/>
          </a:prstGeom>
          <a:noFill/>
        </p:spPr>
        <p:txBody>
          <a:bodyPr wrap="square" rtlCol="0">
            <a:spAutoFit/>
          </a:bodyPr>
          <a:lstStyle/>
          <a:p>
            <a:r>
              <a:rPr lang="en-US" dirty="0"/>
              <a:t>Blend weights:</a:t>
            </a:r>
          </a:p>
        </p:txBody>
      </p:sp>
      <p:sp>
        <p:nvSpPr>
          <p:cNvPr id="7" name="Rectangle 6">
            <a:extLst>
              <a:ext uri="{FF2B5EF4-FFF2-40B4-BE49-F238E27FC236}">
                <a16:creationId xmlns:a16="http://schemas.microsoft.com/office/drawing/2014/main" id="{106DC9B7-322E-8F41-9441-48BC66FBDA66}"/>
              </a:ext>
            </a:extLst>
          </p:cNvPr>
          <p:cNvSpPr/>
          <p:nvPr/>
        </p:nvSpPr>
        <p:spPr>
          <a:xfrm>
            <a:off x="6829424" y="1927299"/>
            <a:ext cx="3486150" cy="392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B9AF697-D182-5D40-9272-9FFD7B36A708}"/>
              </a:ext>
            </a:extLst>
          </p:cNvPr>
          <p:cNvSpPr/>
          <p:nvPr/>
        </p:nvSpPr>
        <p:spPr>
          <a:xfrm>
            <a:off x="10315574" y="1935309"/>
            <a:ext cx="514351" cy="392106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FE214A-65C3-C640-82BB-D996CB01991D}"/>
              </a:ext>
            </a:extLst>
          </p:cNvPr>
          <p:cNvSpPr/>
          <p:nvPr/>
        </p:nvSpPr>
        <p:spPr>
          <a:xfrm>
            <a:off x="10844127" y="1935309"/>
            <a:ext cx="514351" cy="3921066"/>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D06A30-0DC3-AF4A-AE60-D78552DC414B}"/>
              </a:ext>
            </a:extLst>
          </p:cNvPr>
          <p:cNvSpPr/>
          <p:nvPr/>
        </p:nvSpPr>
        <p:spPr>
          <a:xfrm>
            <a:off x="8218620" y="1567635"/>
            <a:ext cx="707758" cy="369332"/>
          </a:xfrm>
          <a:prstGeom prst="rect">
            <a:avLst/>
          </a:prstGeom>
        </p:spPr>
        <p:txBody>
          <a:bodyPr wrap="none">
            <a:spAutoFit/>
          </a:bodyPr>
          <a:lstStyle/>
          <a:p>
            <a:r>
              <a:rPr lang="en-US" dirty="0">
                <a:solidFill>
                  <a:srgbClr val="FF0000"/>
                </a:solidFill>
              </a:rPr>
              <a:t>Day 1</a:t>
            </a:r>
            <a:endParaRPr lang="en-US" dirty="0"/>
          </a:p>
        </p:txBody>
      </p:sp>
      <p:sp>
        <p:nvSpPr>
          <p:cNvPr id="11" name="Rectangle 10">
            <a:extLst>
              <a:ext uri="{FF2B5EF4-FFF2-40B4-BE49-F238E27FC236}">
                <a16:creationId xmlns:a16="http://schemas.microsoft.com/office/drawing/2014/main" id="{68747729-E5E3-8E45-B59B-03EAC284F318}"/>
              </a:ext>
            </a:extLst>
          </p:cNvPr>
          <p:cNvSpPr/>
          <p:nvPr/>
        </p:nvSpPr>
        <p:spPr>
          <a:xfrm>
            <a:off x="10129268" y="1549957"/>
            <a:ext cx="707758" cy="369332"/>
          </a:xfrm>
          <a:prstGeom prst="rect">
            <a:avLst/>
          </a:prstGeom>
        </p:spPr>
        <p:txBody>
          <a:bodyPr wrap="none">
            <a:spAutoFit/>
          </a:bodyPr>
          <a:lstStyle/>
          <a:p>
            <a:r>
              <a:rPr lang="en-US" dirty="0">
                <a:solidFill>
                  <a:schemeClr val="accent1"/>
                </a:solidFill>
              </a:rPr>
              <a:t>Day 2</a:t>
            </a:r>
          </a:p>
        </p:txBody>
      </p:sp>
      <p:sp>
        <p:nvSpPr>
          <p:cNvPr id="12" name="Rectangle 11">
            <a:extLst>
              <a:ext uri="{FF2B5EF4-FFF2-40B4-BE49-F238E27FC236}">
                <a16:creationId xmlns:a16="http://schemas.microsoft.com/office/drawing/2014/main" id="{30290171-029F-9E45-BBC7-E269246696E2}"/>
              </a:ext>
            </a:extLst>
          </p:cNvPr>
          <p:cNvSpPr/>
          <p:nvPr/>
        </p:nvSpPr>
        <p:spPr>
          <a:xfrm>
            <a:off x="10829925" y="1565977"/>
            <a:ext cx="707758" cy="369332"/>
          </a:xfrm>
          <a:prstGeom prst="rect">
            <a:avLst/>
          </a:prstGeom>
        </p:spPr>
        <p:txBody>
          <a:bodyPr wrap="none">
            <a:spAutoFit/>
          </a:bodyPr>
          <a:lstStyle/>
          <a:p>
            <a:r>
              <a:rPr lang="en-US" dirty="0">
                <a:solidFill>
                  <a:srgbClr val="7030A0"/>
                </a:solidFill>
              </a:rPr>
              <a:t>Day 3</a:t>
            </a:r>
          </a:p>
        </p:txBody>
      </p:sp>
      <p:sp>
        <p:nvSpPr>
          <p:cNvPr id="13" name="TextBox 12">
            <a:extLst>
              <a:ext uri="{FF2B5EF4-FFF2-40B4-BE49-F238E27FC236}">
                <a16:creationId xmlns:a16="http://schemas.microsoft.com/office/drawing/2014/main" id="{1D7ABA55-B093-7B47-9CCE-E63EFC299445}"/>
              </a:ext>
            </a:extLst>
          </p:cNvPr>
          <p:cNvSpPr txBox="1"/>
          <p:nvPr/>
        </p:nvSpPr>
        <p:spPr>
          <a:xfrm>
            <a:off x="10845581" y="6537523"/>
            <a:ext cx="1559149" cy="307777"/>
          </a:xfrm>
          <a:prstGeom prst="rect">
            <a:avLst/>
          </a:prstGeom>
          <a:noFill/>
        </p:spPr>
        <p:txBody>
          <a:bodyPr wrap="square" rtlCol="0">
            <a:spAutoFit/>
          </a:bodyPr>
          <a:lstStyle/>
          <a:p>
            <a:r>
              <a:rPr lang="en-US" sz="1400" dirty="0">
                <a:solidFill>
                  <a:schemeClr val="accent3"/>
                </a:solidFill>
              </a:rPr>
              <a:t>Hill et al. (2020)</a:t>
            </a:r>
          </a:p>
        </p:txBody>
      </p:sp>
      <p:sp>
        <p:nvSpPr>
          <p:cNvPr id="16" name="Slide Number Placeholder 15">
            <a:extLst>
              <a:ext uri="{FF2B5EF4-FFF2-40B4-BE49-F238E27FC236}">
                <a16:creationId xmlns:a16="http://schemas.microsoft.com/office/drawing/2014/main" id="{C3AB5B43-13EE-90B0-59FB-3FE565DA8B9E}"/>
              </a:ext>
            </a:extLst>
          </p:cNvPr>
          <p:cNvSpPr>
            <a:spLocks noGrp="1"/>
          </p:cNvSpPr>
          <p:nvPr>
            <p:ph type="sldNum" sz="quarter" idx="12"/>
          </p:nvPr>
        </p:nvSpPr>
        <p:spPr/>
        <p:txBody>
          <a:bodyPr/>
          <a:lstStyle/>
          <a:p>
            <a:fld id="{310B25F3-BAA0-2E4D-B660-27975D2E3199}" type="slidenum">
              <a:rPr lang="en-US" smtClean="0"/>
              <a:t>6</a:t>
            </a:fld>
            <a:endParaRPr lang="en-US"/>
          </a:p>
        </p:txBody>
      </p:sp>
    </p:spTree>
    <p:extLst>
      <p:ext uri="{BB962C8B-B14F-4D97-AF65-F5344CB8AC3E}">
        <p14:creationId xmlns:p14="http://schemas.microsoft.com/office/powerpoint/2010/main" val="193007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8ED5-6B91-6946-94CD-D546D25BC35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9D5397A4-9BA0-8E4E-9003-1EC4A52507B1}"/>
              </a:ext>
            </a:extLst>
          </p:cNvPr>
          <p:cNvSpPr>
            <a:spLocks noGrp="1"/>
          </p:cNvSpPr>
          <p:nvPr>
            <p:ph idx="1"/>
          </p:nvPr>
        </p:nvSpPr>
        <p:spPr>
          <a:xfrm>
            <a:off x="505326" y="1825625"/>
            <a:ext cx="5265582" cy="4381500"/>
          </a:xfrm>
          <a:prstGeom prst="roundRect">
            <a:avLst/>
          </a:prstGeom>
          <a:solidFill>
            <a:schemeClr val="bg2"/>
          </a:solidFill>
          <a:ln>
            <a:solidFill>
              <a:schemeClr val="accent3"/>
            </a:solidFill>
          </a:ln>
        </p:spPr>
        <p:txBody>
          <a:bodyPr>
            <a:normAutofit fontScale="85000" lnSpcReduction="10000"/>
          </a:bodyPr>
          <a:lstStyle/>
          <a:p>
            <a:pPr marL="285750" lvl="0" indent="-285750" defTabSz="457200">
              <a:lnSpc>
                <a:spcPct val="100000"/>
              </a:lnSpc>
              <a:spcBef>
                <a:spcPts val="0"/>
              </a:spcBef>
              <a:defRPr/>
            </a:pPr>
            <a:r>
              <a:rPr lang="en-US" dirty="0">
                <a:latin typeface="Helvetica" charset="0"/>
                <a:ea typeface="Helvetica" charset="0"/>
                <a:cs typeface="Helvetica" charset="0"/>
              </a:rPr>
              <a:t>WPC ERO is best on day 1, but CSU-MLP is better on days 2-3</a:t>
            </a:r>
          </a:p>
          <a:p>
            <a:pPr marL="0" lvl="0" indent="0" defTabSz="457200">
              <a:lnSpc>
                <a:spcPct val="100000"/>
              </a:lnSpc>
              <a:spcBef>
                <a:spcPts val="0"/>
              </a:spcBef>
              <a:buNone/>
              <a:defRPr/>
            </a:pPr>
            <a:endParaRPr lang="en-US" dirty="0">
              <a:latin typeface="Helvetica" charset="0"/>
              <a:ea typeface="Helvetica" charset="0"/>
              <a:cs typeface="Helvetica" charset="0"/>
            </a:endParaRPr>
          </a:p>
          <a:p>
            <a:pPr marL="285750" lvl="0" indent="-285750" defTabSz="457200">
              <a:lnSpc>
                <a:spcPct val="100000"/>
              </a:lnSpc>
              <a:spcBef>
                <a:spcPts val="0"/>
              </a:spcBef>
              <a:defRPr/>
            </a:pPr>
            <a:r>
              <a:rPr lang="en-US" dirty="0">
                <a:latin typeface="Helvetica" charset="0"/>
                <a:ea typeface="Helvetica" charset="0"/>
                <a:cs typeface="Helvetica" charset="0"/>
              </a:rPr>
              <a:t>Iterative improvements through evaluation at HMT </a:t>
            </a:r>
            <a:r>
              <a:rPr lang="en-US" dirty="0" err="1">
                <a:latin typeface="Helvetica" charset="0"/>
                <a:ea typeface="Helvetica" charset="0"/>
                <a:cs typeface="Helvetica" charset="0"/>
              </a:rPr>
              <a:t>FFaIR</a:t>
            </a:r>
            <a:r>
              <a:rPr lang="en-US" dirty="0">
                <a:latin typeface="Helvetica" charset="0"/>
                <a:ea typeface="Helvetica" charset="0"/>
                <a:cs typeface="Helvetica" charset="0"/>
              </a:rPr>
              <a:t> </a:t>
            </a:r>
          </a:p>
          <a:p>
            <a:pPr marL="0" lvl="0" indent="0" defTabSz="457200">
              <a:lnSpc>
                <a:spcPct val="100000"/>
              </a:lnSpc>
              <a:spcBef>
                <a:spcPts val="0"/>
              </a:spcBef>
              <a:buNone/>
              <a:defRPr/>
            </a:pPr>
            <a:endParaRPr lang="en-US" dirty="0">
              <a:latin typeface="Helvetica" charset="0"/>
              <a:ea typeface="Helvetica" charset="0"/>
              <a:cs typeface="Helvetica" charset="0"/>
            </a:endParaRPr>
          </a:p>
          <a:p>
            <a:pPr marL="285750" lvl="0" indent="-285750" defTabSz="457200">
              <a:lnSpc>
                <a:spcPct val="100000"/>
              </a:lnSpc>
              <a:spcBef>
                <a:spcPts val="0"/>
              </a:spcBef>
              <a:defRPr/>
            </a:pPr>
            <a:r>
              <a:rPr lang="en-US" dirty="0">
                <a:latin typeface="Helvetica" charset="0"/>
                <a:ea typeface="Helvetica" charset="0"/>
                <a:cs typeface="Helvetica" charset="0"/>
              </a:rPr>
              <a:t>5+ years of collaboration with WPC (and recently with SPC) have yielded operational ML prediction systems regularly used by forecasters at days 1-3</a:t>
            </a:r>
            <a:endParaRPr lang="en-US" sz="2400" i="1" dirty="0">
              <a:latin typeface="Helvetica" charset="0"/>
              <a:ea typeface="Helvetica" charset="0"/>
              <a:cs typeface="Helvetica" charset="0"/>
            </a:endParaRPr>
          </a:p>
        </p:txBody>
      </p:sp>
      <p:pic>
        <p:nvPicPr>
          <p:cNvPr id="14" name="Picture 13">
            <a:extLst>
              <a:ext uri="{FF2B5EF4-FFF2-40B4-BE49-F238E27FC236}">
                <a16:creationId xmlns:a16="http://schemas.microsoft.com/office/drawing/2014/main" id="{06A2C773-7E13-8911-07EB-9713647FAA58}"/>
              </a:ext>
            </a:extLst>
          </p:cNvPr>
          <p:cNvPicPr>
            <a:picLocks noChangeAspect="1"/>
          </p:cNvPicPr>
          <p:nvPr/>
        </p:nvPicPr>
        <p:blipFill>
          <a:blip r:embed="rId3"/>
          <a:srcRect/>
          <a:stretch/>
        </p:blipFill>
        <p:spPr>
          <a:xfrm>
            <a:off x="6173949" y="1919780"/>
            <a:ext cx="5512725" cy="4193190"/>
          </a:xfrm>
          <a:prstGeom prst="rect">
            <a:avLst/>
          </a:prstGeom>
        </p:spPr>
      </p:pic>
      <p:sp>
        <p:nvSpPr>
          <p:cNvPr id="17" name="Slide Number Placeholder 16">
            <a:extLst>
              <a:ext uri="{FF2B5EF4-FFF2-40B4-BE49-F238E27FC236}">
                <a16:creationId xmlns:a16="http://schemas.microsoft.com/office/drawing/2014/main" id="{F70656CF-DA37-036A-8497-EE4DE649DB62}"/>
              </a:ext>
            </a:extLst>
          </p:cNvPr>
          <p:cNvSpPr>
            <a:spLocks noGrp="1"/>
          </p:cNvSpPr>
          <p:nvPr>
            <p:ph type="sldNum" sz="quarter" idx="12"/>
          </p:nvPr>
        </p:nvSpPr>
        <p:spPr/>
        <p:txBody>
          <a:bodyPr/>
          <a:lstStyle/>
          <a:p>
            <a:fld id="{310B25F3-BAA0-2E4D-B660-27975D2E3199}" type="slidenum">
              <a:rPr lang="en-US" smtClean="0"/>
              <a:t>7</a:t>
            </a:fld>
            <a:endParaRPr lang="en-US"/>
          </a:p>
        </p:txBody>
      </p:sp>
    </p:spTree>
    <p:extLst>
      <p:ext uri="{BB962C8B-B14F-4D97-AF65-F5344CB8AC3E}">
        <p14:creationId xmlns:p14="http://schemas.microsoft.com/office/powerpoint/2010/main" val="2509371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CF1D-C89A-E342-BC85-0319DC778E3E}"/>
              </a:ext>
            </a:extLst>
          </p:cNvPr>
          <p:cNvSpPr>
            <a:spLocks noGrp="1"/>
          </p:cNvSpPr>
          <p:nvPr>
            <p:ph type="title"/>
          </p:nvPr>
        </p:nvSpPr>
        <p:spPr/>
        <p:txBody>
          <a:bodyPr/>
          <a:lstStyle/>
          <a:p>
            <a:r>
              <a:rPr lang="en-US" dirty="0"/>
              <a:t>Medium-range Products</a:t>
            </a:r>
          </a:p>
        </p:txBody>
      </p:sp>
      <p:sp>
        <p:nvSpPr>
          <p:cNvPr id="3" name="Content Placeholder 2">
            <a:extLst>
              <a:ext uri="{FF2B5EF4-FFF2-40B4-BE49-F238E27FC236}">
                <a16:creationId xmlns:a16="http://schemas.microsoft.com/office/drawing/2014/main" id="{D7B3A962-B5F8-DA4E-9779-F7B76579ED09}"/>
              </a:ext>
            </a:extLst>
          </p:cNvPr>
          <p:cNvSpPr>
            <a:spLocks noGrp="1"/>
          </p:cNvSpPr>
          <p:nvPr>
            <p:ph idx="1"/>
          </p:nvPr>
        </p:nvSpPr>
        <p:spPr>
          <a:prstGeom prst="roundRect">
            <a:avLst/>
          </a:prstGeom>
          <a:solidFill>
            <a:schemeClr val="bg2"/>
          </a:solidFill>
          <a:ln>
            <a:solidFill>
              <a:schemeClr val="accent3"/>
            </a:solidFill>
          </a:ln>
        </p:spPr>
        <p:txBody>
          <a:bodyPr>
            <a:normAutofit fontScale="92500" lnSpcReduction="20000"/>
          </a:bodyPr>
          <a:lstStyle/>
          <a:p>
            <a:r>
              <a:rPr lang="en-US" dirty="0"/>
              <a:t>Convection-allowing models (CAMs) primarily </a:t>
            </a:r>
            <a:r>
              <a:rPr lang="en-US" b="1" dirty="0"/>
              <a:t>limited</a:t>
            </a:r>
            <a:r>
              <a:rPr lang="en-US" dirty="0"/>
              <a:t> to day 3 or earlier</a:t>
            </a:r>
          </a:p>
          <a:p>
            <a:r>
              <a:rPr lang="en-US" b="1" dirty="0"/>
              <a:t>Deterministic</a:t>
            </a:r>
            <a:r>
              <a:rPr lang="en-US" dirty="0"/>
              <a:t> global model solutions beyond day 3 (GFS, ECMWF, etc.)</a:t>
            </a:r>
          </a:p>
          <a:p>
            <a:r>
              <a:rPr lang="en-US" dirty="0"/>
              <a:t>Global ensembles (GEFS, ECMWF Ensemble, etc.)</a:t>
            </a:r>
          </a:p>
          <a:p>
            <a:r>
              <a:rPr lang="en-US" dirty="0"/>
              <a:t>Beyond the SREF (e.g., total severe), there is </a:t>
            </a:r>
            <a:r>
              <a:rPr lang="en-US" b="1" dirty="0"/>
              <a:t>limited postprocessing at extended ranges</a:t>
            </a:r>
          </a:p>
          <a:p>
            <a:r>
              <a:rPr lang="en-US" dirty="0"/>
              <a:t>Direct use of ensemble mean doesn’t provide a lot of confidence for convection hazards</a:t>
            </a:r>
          </a:p>
          <a:p>
            <a:pPr marL="0" indent="0">
              <a:buNone/>
            </a:pPr>
            <a:endParaRPr lang="en-US" dirty="0">
              <a:sym typeface="Wingdings" pitchFamily="2" charset="2"/>
            </a:endParaRPr>
          </a:p>
          <a:p>
            <a:pPr marL="0" indent="0">
              <a:buNone/>
            </a:pPr>
            <a:r>
              <a:rPr lang="en-US" u="sng" dirty="0">
                <a:sym typeface="Wingdings" pitchFamily="2" charset="2"/>
              </a:rPr>
              <a:t>Goal: Extend the CSU-MLP RF-based guidance products out to days 4-8 and redevelop day 1-3 models with new FV3-GEFS</a:t>
            </a:r>
            <a:endParaRPr lang="en-US" u="sng" dirty="0"/>
          </a:p>
        </p:txBody>
      </p:sp>
      <p:sp>
        <p:nvSpPr>
          <p:cNvPr id="6" name="Slide Number Placeholder 5">
            <a:extLst>
              <a:ext uri="{FF2B5EF4-FFF2-40B4-BE49-F238E27FC236}">
                <a16:creationId xmlns:a16="http://schemas.microsoft.com/office/drawing/2014/main" id="{FBB34876-D238-57F4-7CD3-91EC6536B58D}"/>
              </a:ext>
            </a:extLst>
          </p:cNvPr>
          <p:cNvSpPr>
            <a:spLocks noGrp="1"/>
          </p:cNvSpPr>
          <p:nvPr>
            <p:ph type="sldNum" sz="quarter" idx="12"/>
          </p:nvPr>
        </p:nvSpPr>
        <p:spPr/>
        <p:txBody>
          <a:bodyPr/>
          <a:lstStyle/>
          <a:p>
            <a:fld id="{310B25F3-BAA0-2E4D-B660-27975D2E3199}" type="slidenum">
              <a:rPr lang="en-US" smtClean="0"/>
              <a:t>8</a:t>
            </a:fld>
            <a:endParaRPr lang="en-US"/>
          </a:p>
        </p:txBody>
      </p:sp>
    </p:spTree>
    <p:extLst>
      <p:ext uri="{BB962C8B-B14F-4D97-AF65-F5344CB8AC3E}">
        <p14:creationId xmlns:p14="http://schemas.microsoft.com/office/powerpoint/2010/main" val="1793374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94B6-4E12-1F9A-7296-49B86B54E69E}"/>
              </a:ext>
            </a:extLst>
          </p:cNvPr>
          <p:cNvSpPr>
            <a:spLocks noGrp="1"/>
          </p:cNvSpPr>
          <p:nvPr>
            <p:ph type="title"/>
          </p:nvPr>
        </p:nvSpPr>
        <p:spPr>
          <a:xfrm>
            <a:off x="831850" y="2871631"/>
            <a:ext cx="10515600" cy="1114737"/>
          </a:xfrm>
          <a:noFill/>
          <a:ln w="19050">
            <a:solidFill>
              <a:schemeClr val="tx1"/>
            </a:solidFill>
          </a:ln>
        </p:spPr>
        <p:txBody>
          <a:bodyPr/>
          <a:lstStyle/>
          <a:p>
            <a:pPr algn="ctr"/>
            <a:r>
              <a:rPr lang="en-US" dirty="0"/>
              <a:t>What are Random Forests?</a:t>
            </a:r>
          </a:p>
        </p:txBody>
      </p:sp>
      <p:sp>
        <p:nvSpPr>
          <p:cNvPr id="3" name="Text Placeholder 2">
            <a:extLst>
              <a:ext uri="{FF2B5EF4-FFF2-40B4-BE49-F238E27FC236}">
                <a16:creationId xmlns:a16="http://schemas.microsoft.com/office/drawing/2014/main" id="{328C44AB-631A-A12B-FC40-C6CAA9EA27A3}"/>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5B6A1C61-B550-54F9-6881-08F92AB95936}"/>
              </a:ext>
            </a:extLst>
          </p:cNvPr>
          <p:cNvSpPr>
            <a:spLocks noGrp="1"/>
          </p:cNvSpPr>
          <p:nvPr>
            <p:ph type="sldNum" sz="quarter" idx="12"/>
          </p:nvPr>
        </p:nvSpPr>
        <p:spPr/>
        <p:txBody>
          <a:bodyPr/>
          <a:lstStyle/>
          <a:p>
            <a:fld id="{310B25F3-BAA0-2E4D-B660-27975D2E3199}" type="slidenum">
              <a:rPr lang="en-US" smtClean="0"/>
              <a:t>9</a:t>
            </a:fld>
            <a:endParaRPr lang="en-US"/>
          </a:p>
        </p:txBody>
      </p:sp>
    </p:spTree>
    <p:extLst>
      <p:ext uri="{BB962C8B-B14F-4D97-AF65-F5344CB8AC3E}">
        <p14:creationId xmlns:p14="http://schemas.microsoft.com/office/powerpoint/2010/main" val="2220019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5769</TotalTime>
  <Words>2992</Words>
  <Application>Microsoft Macintosh PowerPoint</Application>
  <PresentationFormat>Widescreen</PresentationFormat>
  <Paragraphs>369</Paragraphs>
  <Slides>40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Helvetica</vt:lpstr>
      <vt:lpstr>inherit</vt:lpstr>
      <vt:lpstr>Trebuchet MS</vt:lpstr>
      <vt:lpstr>Office Theme</vt:lpstr>
      <vt:lpstr>Generating Probabilistic Machine-Learned Forecasts for Severe Weather and Excessive Rainfall Prediction</vt:lpstr>
      <vt:lpstr>Motivation</vt:lpstr>
      <vt:lpstr>Why Machine Learning (ML)?</vt:lpstr>
      <vt:lpstr>The ML “Black Box”</vt:lpstr>
      <vt:lpstr>Application to convection hazards</vt:lpstr>
      <vt:lpstr>Motivation</vt:lpstr>
      <vt:lpstr>Motivation</vt:lpstr>
      <vt:lpstr>Medium-range Products</vt:lpstr>
      <vt:lpstr>What are Random Forests?</vt:lpstr>
      <vt:lpstr>PowerPoint Presentation</vt:lpstr>
      <vt:lpstr>RF Model Setup</vt:lpstr>
      <vt:lpstr>Training Procedure</vt:lpstr>
      <vt:lpstr>CSU-MLP Severe Weather Forecast Performance</vt:lpstr>
      <vt:lpstr>PowerPoint Presentation</vt:lpstr>
      <vt:lpstr>PowerPoint Presentation</vt:lpstr>
      <vt:lpstr>These forecasts were demonstrated and evaluated during the Hazardous Weather Testbed Spring Forecasting Experiment</vt:lpstr>
      <vt:lpstr>Subjective evaluations by participants (1-10 scale)</vt:lpstr>
      <vt:lpstr>Brier skill score comparison: day 2 wind</vt:lpstr>
      <vt:lpstr>Brier skill score comparison: day 3 severe</vt:lpstr>
      <vt:lpstr>Medium Range Forecast Performance</vt:lpstr>
      <vt:lpstr>Medium-Range Example Forecasts</vt:lpstr>
      <vt:lpstr>PowerPoint Presentation</vt:lpstr>
      <vt:lpstr>PowerPoint Presentation</vt:lpstr>
      <vt:lpstr>Forecast Skill</vt:lpstr>
      <vt:lpstr>PowerPoint Presentation</vt:lpstr>
      <vt:lpstr>PowerPoint Presentation</vt:lpstr>
      <vt:lpstr>PowerPoint Presentation</vt:lpstr>
      <vt:lpstr>Still Learning…</vt:lpstr>
      <vt:lpstr>Still Learning…</vt:lpstr>
      <vt:lpstr>Interpretability and Explainability</vt:lpstr>
      <vt:lpstr>Interpretability/Explainability</vt:lpstr>
      <vt:lpstr>PowerPoint Presentation</vt:lpstr>
      <vt:lpstr>PowerPoint Presentation</vt:lpstr>
      <vt:lpstr>PowerPoint Presentation</vt:lpstr>
      <vt:lpstr>PowerPoint Presentation</vt:lpstr>
      <vt:lpstr>PowerPoint Presentation</vt:lpstr>
      <vt:lpstr>Summary and Next Steps</vt:lpstr>
      <vt:lpstr>Summary and Next Steps</vt:lpstr>
      <vt:lpstr>Summary and Next Steps</vt:lpstr>
      <vt:lpstr>Real-time data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Predictions of Severe Weather with Machine Learning</dc:title>
  <dc:creator>Hill,Aaron</dc:creator>
  <cp:lastModifiedBy>Hill,Aaron</cp:lastModifiedBy>
  <cp:revision>44</cp:revision>
  <dcterms:created xsi:type="dcterms:W3CDTF">2022-03-25T19:22:17Z</dcterms:created>
  <dcterms:modified xsi:type="dcterms:W3CDTF">2022-07-20T14:34:11Z</dcterms:modified>
</cp:coreProperties>
</file>